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121"/>
  </p:notesMasterIdLst>
  <p:sldIdLst>
    <p:sldId id="256" r:id="rId3"/>
    <p:sldId id="259" r:id="rId4"/>
    <p:sldId id="384"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81" r:id="rId69"/>
    <p:sldId id="380" r:id="rId70"/>
    <p:sldId id="379" r:id="rId71"/>
    <p:sldId id="378" r:id="rId72"/>
    <p:sldId id="377" r:id="rId73"/>
    <p:sldId id="376" r:id="rId74"/>
    <p:sldId id="375" r:id="rId75"/>
    <p:sldId id="374" r:id="rId76"/>
    <p:sldId id="373" r:id="rId77"/>
    <p:sldId id="372" r:id="rId78"/>
    <p:sldId id="371" r:id="rId79"/>
    <p:sldId id="370" r:id="rId80"/>
    <p:sldId id="369" r:id="rId81"/>
    <p:sldId id="368" r:id="rId82"/>
    <p:sldId id="367" r:id="rId83"/>
    <p:sldId id="366" r:id="rId84"/>
    <p:sldId id="365" r:id="rId85"/>
    <p:sldId id="364" r:id="rId86"/>
    <p:sldId id="363" r:id="rId87"/>
    <p:sldId id="362" r:id="rId88"/>
    <p:sldId id="361" r:id="rId89"/>
    <p:sldId id="360" r:id="rId90"/>
    <p:sldId id="359" r:id="rId91"/>
    <p:sldId id="358" r:id="rId92"/>
    <p:sldId id="357" r:id="rId93"/>
    <p:sldId id="356" r:id="rId94"/>
    <p:sldId id="355" r:id="rId95"/>
    <p:sldId id="354" r:id="rId96"/>
    <p:sldId id="353" r:id="rId97"/>
    <p:sldId id="352" r:id="rId98"/>
    <p:sldId id="351" r:id="rId99"/>
    <p:sldId id="350" r:id="rId100"/>
    <p:sldId id="349" r:id="rId101"/>
    <p:sldId id="348" r:id="rId102"/>
    <p:sldId id="347" r:id="rId103"/>
    <p:sldId id="346" r:id="rId104"/>
    <p:sldId id="345" r:id="rId105"/>
    <p:sldId id="344" r:id="rId106"/>
    <p:sldId id="343" r:id="rId107"/>
    <p:sldId id="342" r:id="rId108"/>
    <p:sldId id="341" r:id="rId109"/>
    <p:sldId id="340" r:id="rId110"/>
    <p:sldId id="339" r:id="rId111"/>
    <p:sldId id="338" r:id="rId112"/>
    <p:sldId id="337" r:id="rId113"/>
    <p:sldId id="336" r:id="rId114"/>
    <p:sldId id="335" r:id="rId115"/>
    <p:sldId id="334" r:id="rId116"/>
    <p:sldId id="333" r:id="rId117"/>
    <p:sldId id="332" r:id="rId118"/>
    <p:sldId id="331" r:id="rId119"/>
    <p:sldId id="327" r:id="rId120"/>
  </p:sldIdLst>
  <p:sldSz cx="9144000" cy="5143500" type="screen16x9"/>
  <p:notesSz cx="6858000" cy="9144000"/>
  <p:embeddedFontLst>
    <p:embeddedFont>
      <p:font typeface="Calibri" panose="020F0502020204030204" pitchFamily="34" charset="0"/>
      <p:regular r:id="rId122"/>
      <p:bold r:id="rId123"/>
      <p:italic r:id="rId124"/>
      <p:boldItalic r:id="rId125"/>
    </p:embeddedFont>
    <p:embeddedFont>
      <p:font typeface="Merriweather" panose="020B0604020202020204" charset="0"/>
      <p:regular r:id="rId126"/>
      <p:bold r:id="rId127"/>
      <p:italic r:id="rId128"/>
      <p:boldItalic r:id="rId129"/>
    </p:embeddedFont>
    <p:embeddedFont>
      <p:font typeface="Trebuchet MS" panose="020B0603020202020204" pitchFamily="34" charset="0"/>
      <p:regular r:id="rId130"/>
      <p:bold r:id="rId131"/>
      <p:italic r:id="rId132"/>
      <p:boldItalic r:id="rId1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D8DFEA-2F97-42F0-803B-34D67C51E1C6}" v="76" dt="2021-01-06T07:08:24.860"/>
  </p1510:revLst>
</p1510:revInfo>
</file>

<file path=ppt/tableStyles.xml><?xml version="1.0" encoding="utf-8"?>
<a:tblStyleLst xmlns:a="http://schemas.openxmlformats.org/drawingml/2006/main" def="{69F6C564-19B8-4102-ABC6-7E237F7C9B89}">
  <a:tblStyle styleId="{69F6C564-19B8-4102-ABC6-7E237F7C9B89}" styleName="Table_0">
    <a:wholeTbl>
      <a:tcTxStyle b="off" i="off">
        <a:font>
          <a:latin typeface="Rockwell"/>
          <a:ea typeface="Rockwell"/>
          <a:cs typeface="Rockwell"/>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9E9E9"/>
          </a:solidFill>
        </a:fill>
      </a:tcStyle>
    </a:wholeTbl>
    <a:band1H>
      <a:tcTxStyle b="off" i="off"/>
      <a:tcStyle>
        <a:tcBdr/>
        <a:fill>
          <a:solidFill>
            <a:srgbClr val="D0D0D0"/>
          </a:solidFill>
        </a:fill>
      </a:tcStyle>
    </a:band1H>
    <a:band2H>
      <a:tcTxStyle b="off" i="off"/>
      <a:tcStyle>
        <a:tcBdr/>
      </a:tcStyle>
    </a:band2H>
    <a:band1V>
      <a:tcTxStyle b="off" i="off"/>
      <a:tcStyle>
        <a:tcBdr/>
        <a:fill>
          <a:solidFill>
            <a:srgbClr val="D0D0D0"/>
          </a:solidFill>
        </a:fill>
      </a:tcStyle>
    </a:band1V>
    <a:band2V>
      <a:tcTxStyle b="off" i="off"/>
      <a:tcStyle>
        <a:tcBdr/>
      </a:tcStyle>
    </a:band2V>
    <a:lastCol>
      <a:tcTxStyle b="on" i="off">
        <a:font>
          <a:latin typeface="Rockwell"/>
          <a:ea typeface="Rockwell"/>
          <a:cs typeface="Rockwell"/>
        </a:font>
        <a:srgbClr val="FFFFFF"/>
      </a:tcTxStyle>
      <a:tcStyle>
        <a:tcBdr/>
        <a:fill>
          <a:solidFill>
            <a:srgbClr val="5A5A59"/>
          </a:solidFill>
        </a:fill>
      </a:tcStyle>
    </a:lastCol>
    <a:firstCol>
      <a:tcTxStyle b="on" i="off">
        <a:font>
          <a:latin typeface="Rockwell"/>
          <a:ea typeface="Rockwell"/>
          <a:cs typeface="Rockwell"/>
        </a:font>
        <a:srgbClr val="FFFFFF"/>
      </a:tcTxStyle>
      <a:tcStyle>
        <a:tcBdr/>
        <a:fill>
          <a:solidFill>
            <a:srgbClr val="5A5A59"/>
          </a:solidFill>
        </a:fill>
      </a:tcStyle>
    </a:firstCol>
    <a:lastRow>
      <a:tcTxStyle b="on" i="off">
        <a:font>
          <a:latin typeface="Rockwell"/>
          <a:ea typeface="Rockwell"/>
          <a:cs typeface="Rockwell"/>
        </a:font>
        <a:srgbClr val="FFFFFF"/>
      </a:tcTxStyle>
      <a:tcStyle>
        <a:tcBdr>
          <a:top>
            <a:ln w="38100" cap="flat" cmpd="sng">
              <a:solidFill>
                <a:srgbClr val="FFFFFF"/>
              </a:solidFill>
              <a:prstDash val="solid"/>
              <a:round/>
              <a:headEnd type="none" w="sm" len="sm"/>
              <a:tailEnd type="none" w="sm" len="sm"/>
            </a:ln>
          </a:top>
        </a:tcBdr>
        <a:fill>
          <a:solidFill>
            <a:srgbClr val="5A5A59"/>
          </a:solidFill>
        </a:fill>
      </a:tcStyle>
    </a:lastRow>
    <a:seCell>
      <a:tcTxStyle b="off" i="off"/>
      <a:tcStyle>
        <a:tcBdr/>
      </a:tcStyle>
    </a:seCell>
    <a:swCell>
      <a:tcTxStyle b="off" i="off"/>
      <a:tcStyle>
        <a:tcBdr/>
      </a:tcStyle>
    </a:swCell>
    <a:firstRow>
      <a:tcTxStyle b="on" i="off">
        <a:font>
          <a:latin typeface="Rockwell"/>
          <a:ea typeface="Rockwell"/>
          <a:cs typeface="Rockwell"/>
        </a:font>
        <a:srgbClr val="FFFFFF"/>
      </a:tcTxStyle>
      <a:tcStyle>
        <a:tcBdr>
          <a:bottom>
            <a:ln w="38100" cap="flat" cmpd="sng">
              <a:solidFill>
                <a:srgbClr val="FFFFFF"/>
              </a:solidFill>
              <a:prstDash val="solid"/>
              <a:round/>
              <a:headEnd type="none" w="sm" len="sm"/>
              <a:tailEnd type="none" w="sm" len="sm"/>
            </a:ln>
          </a:bottom>
        </a:tcBdr>
        <a:fill>
          <a:solidFill>
            <a:srgbClr val="5A5A59"/>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microsoft.com/office/2015/10/relationships/revisionInfo" Target="revisionInfo.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2.fntdata"/><Relationship Id="rId128" Type="http://schemas.openxmlformats.org/officeDocument/2006/relationships/font" Target="fonts/font7.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9.fntdata"/><Relationship Id="rId135"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font" Target="fonts/font4.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10.fntdata"/><Relationship Id="rId136"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986f0686b8_0_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 name="Google Shape;106;g986f0686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986f0686b8_2_13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9" name="Google Shape;199;g986f0686b8_2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96db00e161_2_39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3" name="Google Shape;483;g96db00e161_2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96db00e161_2_40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3" name="Google Shape;493;g96db00e161_2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96db00e161_2_41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2" name="Google Shape;502;g96db00e161_2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96db00e161_2_42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3" name="Google Shape;513;g96db00e161_2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96db00e161_2_42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2" name="Google Shape;522;g96db00e161_2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96db00e161_2_43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1" name="Google Shape;531;g96db00e161_2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96db00e161_2_44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0" name="Google Shape;540;g96db00e161_2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96db00e161_2_45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0" name="Google Shape;550;g96db00e161_2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96db00e161_2_46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9" name="Google Shape;559;g96db00e161_2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96db00e161_2_46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8" name="Google Shape;568;g96db00e161_2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986f0686b8_2_14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9" name="Google Shape;209;g986f0686b8_2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96db00e161_2_47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7" name="Google Shape;577;g96db00e161_2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96db00e161_2_48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6" name="Google Shape;586;g96db00e161_2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96db00e161_2_49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5" name="Google Shape;595;g96db00e161_2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96db00e161_2_50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6" name="Google Shape;606;g96db00e161_2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96db00e161_2_51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6" name="Google Shape;616;g96db00e161_2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96db00e161_2_52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5" name="Google Shape;625;g96db00e161_2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96db00e161_2_5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6" name="Google Shape;636;g96db00e161_2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96db00e161_2_53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5" name="Google Shape;645;g96db00e161_2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96db00e161_2_57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3" name="Google Shape;683;g96db00e161_2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986f0686b8_2_15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9" name="Google Shape;219;g986f0686b8_2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986f0686b8_2_16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 name="Google Shape;229;g986f0686b8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986f0686b8_2_17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 name="Google Shape;238;g986f0686b8_2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986f0686b8_2_18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g986f0686b8_2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986f0686b8_2_18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6" name="Google Shape;256;g986f0686b8_2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986f0686b8_2_19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5" name="Google Shape;265;g986f0686b8_2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86f0686b8_2_20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7" name="Google Shape;277;g986f0686b8_2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986f0686b8_2_21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6" name="Google Shape;286;g986f0686b8_2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86f0686b8_2_7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 name="Google Shape;132;g986f0686b8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986f0686b8_2_22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6" name="Google Shape;296;g986f0686b8_2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986f0686b8_2_23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8" name="Google Shape;308;g986f0686b8_2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986f0686b8_2_24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8" name="Google Shape;318;g986f0686b8_2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986f0686b8_2_25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1" name="Google Shape;331;g986f0686b8_2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986f0686b8_2_26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3" name="Google Shape;343;g986f0686b8_2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986f0686b8_2_27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3" name="Google Shape;353;g986f0686b8_2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986f0686b8_2_28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4" name="Google Shape;364;g986f0686b8_2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986f0686b8_2_29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Significance of public to be taught later</a:t>
            </a:r>
            <a:endParaRPr/>
          </a:p>
        </p:txBody>
      </p:sp>
      <p:sp>
        <p:nvSpPr>
          <p:cNvPr id="375" name="Google Shape;375;g986f0686b8_2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986f0686b8_2_30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3" name="Google Shape;383;g986f0686b8_2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986f0686b8_2_31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2" name="Google Shape;392;g986f0686b8_2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6db00e161_2_7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 name="Google Shape;132;g96db00e161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986f0686b8_2_32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1" name="Google Shape;401;g986f0686b8_2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86f0686b8_2_33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2" name="Google Shape;412;g986f0686b8_2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986f0686b8_2_33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1" name="Google Shape;421;g986f0686b8_2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986f0686b8_2_34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0" name="Google Shape;430;g986f0686b8_2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986f0686b8_2_35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0" name="Google Shape;440;g986f0686b8_2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986f0686b8_2_36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1" name="Google Shape;451;g986f0686b8_2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986f0686b8_2_37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2" name="Google Shape;462;g986f0686b8_2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86f0686b8_2_38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5" name="Google Shape;475;g986f0686b8_2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986f0686b8_2_39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7" name="Google Shape;487;g986f0686b8_2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986f0686b8_2_40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8" name="Google Shape;498;g986f0686b8_2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986f0686b8_2_8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g986f0686b8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986f0686b8_2_41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8" name="Google Shape;508;g986f0686b8_2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86f0686b8_2_42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7" name="Google Shape;517;g986f0686b8_2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986f0686b8_2_43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7" name="Google Shape;527;g986f0686b8_2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986f0686b8_2_44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7" name="Google Shape;537;g986f0686b8_2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986f0686b8_2_4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7" name="Google Shape;547;g986f0686b8_2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986f0686b8_2_46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6" name="Google Shape;556;g986f0686b8_2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986f0686b8_2_46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6" name="Google Shape;566;g986f0686b8_2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986f0686b8_2_47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6" name="Google Shape;576;g986f0686b8_2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986f0686b8_2_48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6" name="Google Shape;586;g986f0686b8_2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986f0686b8_2_49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6" name="Google Shape;596;g986f0686b8_2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986f0686b8_2_9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g986f0686b8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986f0686b8_2_50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5" name="Google Shape;605;g986f0686b8_2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986f0686b8_2_51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7" name="Google Shape;617;g986f0686b8_2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986f0686b8_2_52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6" name="Google Shape;626;g986f0686b8_2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986f0686b8_2_5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6" name="Google Shape;636;g986f0686b8_2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986f0686b8_2_54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5" name="Google Shape;645;g986f0686b8_2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986f0686b8_2_54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5" name="Google Shape;655;g986f0686b8_2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986f0686b8_2_55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4" name="Google Shape;664;g986f0686b8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986f0686b8_2_56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3" name="Google Shape;673;g986f0686b8_2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986f0686b8_2_57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1" name="Google Shape;681;g986f0686b8_2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986f0686b8_2_58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92" name="Google Shape;692;g986f0686b8_2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86f0686b8_2_10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1" name="Google Shape;161;g986f0686b8_2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986f0686b8_2_59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02" name="Google Shape;702;g986f0686b8_2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986f0686b8_2_59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11" name="Google Shape;711;g986f0686b8_2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986f0686b8_2_60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20" name="Google Shape;720;g986f0686b8_2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986f0686b8_2_61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0" name="Google Shape;730;g986f0686b8_2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986f0686b8_2_62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9" name="Google Shape;739;g986f0686b8_2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986f0686b8_2_6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9" name="Google Shape;749;g986f0686b8_2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986f0686b8_2_64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9" name="Google Shape;759;g986f0686b8_2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6db00e161_2_9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6" name="Google Shape;156;g96db00e161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96db00e161_2_10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g96db00e161_2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6db00e161_2_11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5" name="Google Shape;175;g96db00e161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986f0686b8_2_11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g986f0686b8_2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96db00e161_2_12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 name="Google Shape;184;g96db00e161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96db00e161_2_13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4" name="Google Shape;194;g96db00e161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96db00e161_2_14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4" name="Google Shape;204;g96db00e161_2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96db00e161_2_15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g96db00e161_2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96db00e161_2_16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5" name="Google Shape;225;g96db00e161_2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96db00e161_2_16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4" name="Google Shape;234;g96db00e161_2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96db00e161_2_17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4" name="Google Shape;244;g96db00e161_2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96db00e161_2_18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Meaning of overriding to be explained later</a:t>
            </a:r>
            <a:endParaRPr/>
          </a:p>
        </p:txBody>
      </p:sp>
      <p:sp>
        <p:nvSpPr>
          <p:cNvPr id="254" name="Google Shape;254;g96db00e161_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6db00e161_2_19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4" name="Google Shape;264;g96db00e161_2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96db00e161_2_20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4" name="Google Shape;274;g96db00e161_2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986f0686b8_2_12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g986f0686b8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96db00e161_2_21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4" name="Google Shape;284;g96db00e161_2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96db00e161_2_22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4" name="Google Shape;294;g96db00e161_2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96db00e161_2_23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4" name="Google Shape;304;g96db00e161_2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96db00e161_2_24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g96db00e161_2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96db00e161_2_250: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4" name="Google Shape;324;g96db00e161_2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96db00e161_2_258: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3" name="Google Shape;333;g96db00e161_2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6db00e161_2_26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2" name="Google Shape;342;g96db00e161_2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96db00e161_2_27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2" name="Google Shape;352;g96db00e161_2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6db00e161_2_283: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1" name="Google Shape;361;g96db00e161_2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96db00e161_2_29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 name="Google Shape;370;g96db00e161_2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986f0686b8_2_12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9" name="Google Shape;189;g986f0686b8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96db00e161_2_299: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9" name="Google Shape;379;g96db00e161_2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96db00e161_2_30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b="1">
                <a:solidFill>
                  <a:srgbClr val="333333"/>
                </a:solidFill>
                <a:latin typeface="Calibri"/>
                <a:ea typeface="Calibri"/>
                <a:cs typeface="Calibri"/>
                <a:sym typeface="Calibri"/>
              </a:rPr>
              <a:t>protected</a:t>
            </a:r>
            <a:r>
              <a:rPr lang="en" sz="1200">
                <a:solidFill>
                  <a:srgbClr val="333333"/>
                </a:solidFill>
                <a:latin typeface="Calibri"/>
                <a:ea typeface="Calibri"/>
                <a:cs typeface="Calibri"/>
                <a:sym typeface="Calibri"/>
              </a:rPr>
              <a:t> and </a:t>
            </a:r>
            <a:r>
              <a:rPr lang="en" sz="1200" b="1">
                <a:solidFill>
                  <a:srgbClr val="333333"/>
                </a:solidFill>
                <a:latin typeface="Calibri"/>
                <a:ea typeface="Calibri"/>
                <a:cs typeface="Calibri"/>
                <a:sym typeface="Calibri"/>
              </a:rPr>
              <a:t>default</a:t>
            </a:r>
            <a:r>
              <a:rPr lang="en" sz="1200">
                <a:solidFill>
                  <a:srgbClr val="333333"/>
                </a:solidFill>
                <a:latin typeface="Calibri"/>
                <a:ea typeface="Calibri"/>
                <a:cs typeface="Calibri"/>
                <a:sym typeface="Calibri"/>
              </a:rPr>
              <a:t> access modifiers to be taught later.</a:t>
            </a:r>
            <a:endParaRPr>
              <a:latin typeface="Calibri"/>
              <a:ea typeface="Calibri"/>
              <a:cs typeface="Calibri"/>
              <a:sym typeface="Calibri"/>
            </a:endParaRPr>
          </a:p>
        </p:txBody>
      </p:sp>
      <p:sp>
        <p:nvSpPr>
          <p:cNvPr id="388" name="Google Shape;388;g96db00e161_2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96db00e161_2_31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b="1">
                <a:solidFill>
                  <a:srgbClr val="333333"/>
                </a:solidFill>
                <a:latin typeface="Calibri"/>
                <a:ea typeface="Calibri"/>
                <a:cs typeface="Calibri"/>
                <a:sym typeface="Calibri"/>
              </a:rPr>
              <a:t>protected</a:t>
            </a:r>
            <a:r>
              <a:rPr lang="en" sz="1200">
                <a:solidFill>
                  <a:srgbClr val="333333"/>
                </a:solidFill>
                <a:latin typeface="Calibri"/>
                <a:ea typeface="Calibri"/>
                <a:cs typeface="Calibri"/>
                <a:sym typeface="Calibri"/>
              </a:rPr>
              <a:t> and </a:t>
            </a:r>
            <a:r>
              <a:rPr lang="en" sz="1200" b="1">
                <a:solidFill>
                  <a:srgbClr val="333333"/>
                </a:solidFill>
                <a:latin typeface="Calibri"/>
                <a:ea typeface="Calibri"/>
                <a:cs typeface="Calibri"/>
                <a:sym typeface="Calibri"/>
              </a:rPr>
              <a:t>default</a:t>
            </a:r>
            <a:r>
              <a:rPr lang="en" sz="1200">
                <a:solidFill>
                  <a:srgbClr val="333333"/>
                </a:solidFill>
                <a:latin typeface="Calibri"/>
                <a:ea typeface="Calibri"/>
                <a:cs typeface="Calibri"/>
                <a:sym typeface="Calibri"/>
              </a:rPr>
              <a:t> access modifiers to be taught later.</a:t>
            </a:r>
            <a:endParaRPr>
              <a:latin typeface="Calibri"/>
              <a:ea typeface="Calibri"/>
              <a:cs typeface="Calibri"/>
              <a:sym typeface="Calibri"/>
            </a:endParaRPr>
          </a:p>
        </p:txBody>
      </p:sp>
      <p:sp>
        <p:nvSpPr>
          <p:cNvPr id="398" name="Google Shape;398;g96db00e161_2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96db00e161_2_32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b="1">
                <a:solidFill>
                  <a:srgbClr val="333333"/>
                </a:solidFill>
                <a:latin typeface="Calibri"/>
                <a:ea typeface="Calibri"/>
                <a:cs typeface="Calibri"/>
                <a:sym typeface="Calibri"/>
              </a:rPr>
              <a:t>protected</a:t>
            </a:r>
            <a:r>
              <a:rPr lang="en" sz="1200">
                <a:solidFill>
                  <a:srgbClr val="333333"/>
                </a:solidFill>
                <a:latin typeface="Calibri"/>
                <a:ea typeface="Calibri"/>
                <a:cs typeface="Calibri"/>
                <a:sym typeface="Calibri"/>
              </a:rPr>
              <a:t> and </a:t>
            </a:r>
            <a:r>
              <a:rPr lang="en" sz="1200" b="1">
                <a:solidFill>
                  <a:srgbClr val="333333"/>
                </a:solidFill>
                <a:latin typeface="Calibri"/>
                <a:ea typeface="Calibri"/>
                <a:cs typeface="Calibri"/>
                <a:sym typeface="Calibri"/>
              </a:rPr>
              <a:t>default</a:t>
            </a:r>
            <a:r>
              <a:rPr lang="en" sz="1200">
                <a:solidFill>
                  <a:srgbClr val="333333"/>
                </a:solidFill>
                <a:latin typeface="Calibri"/>
                <a:ea typeface="Calibri"/>
                <a:cs typeface="Calibri"/>
                <a:sym typeface="Calibri"/>
              </a:rPr>
              <a:t> access modifiers to be taught later.</a:t>
            </a:r>
            <a:endParaRPr>
              <a:latin typeface="Calibri"/>
              <a:ea typeface="Calibri"/>
              <a:cs typeface="Calibri"/>
              <a:sym typeface="Calibri"/>
            </a:endParaRPr>
          </a:p>
        </p:txBody>
      </p:sp>
      <p:sp>
        <p:nvSpPr>
          <p:cNvPr id="408" name="Google Shape;408;g96db00e161_2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6db00e161_2_33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b="1">
                <a:solidFill>
                  <a:srgbClr val="333333"/>
                </a:solidFill>
                <a:latin typeface="Calibri"/>
                <a:ea typeface="Calibri"/>
                <a:cs typeface="Calibri"/>
                <a:sym typeface="Calibri"/>
              </a:rPr>
              <a:t>protected</a:t>
            </a:r>
            <a:r>
              <a:rPr lang="en" sz="1200">
                <a:solidFill>
                  <a:srgbClr val="333333"/>
                </a:solidFill>
                <a:latin typeface="Calibri"/>
                <a:ea typeface="Calibri"/>
                <a:cs typeface="Calibri"/>
                <a:sym typeface="Calibri"/>
              </a:rPr>
              <a:t> and </a:t>
            </a:r>
            <a:r>
              <a:rPr lang="en" sz="1200" b="1">
                <a:solidFill>
                  <a:srgbClr val="333333"/>
                </a:solidFill>
                <a:latin typeface="Calibri"/>
                <a:ea typeface="Calibri"/>
                <a:cs typeface="Calibri"/>
                <a:sym typeface="Calibri"/>
              </a:rPr>
              <a:t>default</a:t>
            </a:r>
            <a:r>
              <a:rPr lang="en" sz="1200">
                <a:solidFill>
                  <a:srgbClr val="333333"/>
                </a:solidFill>
                <a:latin typeface="Calibri"/>
                <a:ea typeface="Calibri"/>
                <a:cs typeface="Calibri"/>
                <a:sym typeface="Calibri"/>
              </a:rPr>
              <a:t> access modifiers to be taught later.</a:t>
            </a:r>
            <a:endParaRPr>
              <a:latin typeface="Calibri"/>
              <a:ea typeface="Calibri"/>
              <a:cs typeface="Calibri"/>
              <a:sym typeface="Calibri"/>
            </a:endParaRPr>
          </a:p>
        </p:txBody>
      </p:sp>
      <p:sp>
        <p:nvSpPr>
          <p:cNvPr id="420" name="Google Shape;420;g96db00e161_2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96db00e161_2_346: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b="1">
                <a:solidFill>
                  <a:srgbClr val="333333"/>
                </a:solidFill>
                <a:latin typeface="Calibri"/>
                <a:ea typeface="Calibri"/>
                <a:cs typeface="Calibri"/>
                <a:sym typeface="Calibri"/>
              </a:rPr>
              <a:t>protected</a:t>
            </a:r>
            <a:r>
              <a:rPr lang="en" sz="1200">
                <a:solidFill>
                  <a:srgbClr val="333333"/>
                </a:solidFill>
                <a:latin typeface="Calibri"/>
                <a:ea typeface="Calibri"/>
                <a:cs typeface="Calibri"/>
                <a:sym typeface="Calibri"/>
              </a:rPr>
              <a:t> and </a:t>
            </a:r>
            <a:r>
              <a:rPr lang="en" sz="1200" b="1">
                <a:solidFill>
                  <a:srgbClr val="333333"/>
                </a:solidFill>
                <a:latin typeface="Calibri"/>
                <a:ea typeface="Calibri"/>
                <a:cs typeface="Calibri"/>
                <a:sym typeface="Calibri"/>
              </a:rPr>
              <a:t>default</a:t>
            </a:r>
            <a:r>
              <a:rPr lang="en" sz="1200">
                <a:solidFill>
                  <a:srgbClr val="333333"/>
                </a:solidFill>
                <a:latin typeface="Calibri"/>
                <a:ea typeface="Calibri"/>
                <a:cs typeface="Calibri"/>
                <a:sym typeface="Calibri"/>
              </a:rPr>
              <a:t> access modifiers to be taught later.</a:t>
            </a:r>
            <a:endParaRPr>
              <a:latin typeface="Calibri"/>
              <a:ea typeface="Calibri"/>
              <a:cs typeface="Calibri"/>
              <a:sym typeface="Calibri"/>
            </a:endParaRPr>
          </a:p>
        </p:txBody>
      </p:sp>
      <p:sp>
        <p:nvSpPr>
          <p:cNvPr id="431" name="Google Shape;431;g96db00e161_2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96db00e161_2_35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b="1">
                <a:solidFill>
                  <a:srgbClr val="333333"/>
                </a:solidFill>
                <a:latin typeface="Calibri"/>
                <a:ea typeface="Calibri"/>
                <a:cs typeface="Calibri"/>
                <a:sym typeface="Calibri"/>
              </a:rPr>
              <a:t>protected</a:t>
            </a:r>
            <a:r>
              <a:rPr lang="en" sz="1200">
                <a:solidFill>
                  <a:srgbClr val="333333"/>
                </a:solidFill>
                <a:latin typeface="Calibri"/>
                <a:ea typeface="Calibri"/>
                <a:cs typeface="Calibri"/>
                <a:sym typeface="Calibri"/>
              </a:rPr>
              <a:t> and </a:t>
            </a:r>
            <a:r>
              <a:rPr lang="en" sz="1200" b="1">
                <a:solidFill>
                  <a:srgbClr val="333333"/>
                </a:solidFill>
                <a:latin typeface="Calibri"/>
                <a:ea typeface="Calibri"/>
                <a:cs typeface="Calibri"/>
                <a:sym typeface="Calibri"/>
              </a:rPr>
              <a:t>default</a:t>
            </a:r>
            <a:r>
              <a:rPr lang="en" sz="1200">
                <a:solidFill>
                  <a:srgbClr val="333333"/>
                </a:solidFill>
                <a:latin typeface="Calibri"/>
                <a:ea typeface="Calibri"/>
                <a:cs typeface="Calibri"/>
                <a:sym typeface="Calibri"/>
              </a:rPr>
              <a:t> access modifiers to be taught later.</a:t>
            </a:r>
            <a:endParaRPr>
              <a:latin typeface="Calibri"/>
              <a:ea typeface="Calibri"/>
              <a:cs typeface="Calibri"/>
              <a:sym typeface="Calibri"/>
            </a:endParaRPr>
          </a:p>
        </p:txBody>
      </p:sp>
      <p:sp>
        <p:nvSpPr>
          <p:cNvPr id="443" name="Google Shape;443;g96db00e161_2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6db00e161_2_367: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4" name="Google Shape;454;g96db00e161_2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96db00e161_2_375: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3" name="Google Shape;463;g96db00e161_2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96db00e161_2_384: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3" name="Google Shape;473;g96db00e161_2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54"/>
        <p:cNvGrpSpPr/>
        <p:nvPr/>
      </p:nvGrpSpPr>
      <p:grpSpPr>
        <a:xfrm>
          <a:off x="0" y="0"/>
          <a:ext cx="0" cy="0"/>
          <a:chOff x="0" y="0"/>
          <a:chExt cx="0" cy="0"/>
        </a:xfrm>
      </p:grpSpPr>
      <p:sp>
        <p:nvSpPr>
          <p:cNvPr id="55" name="Google Shape;55;p14"/>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14"/>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14"/>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628060" y="2614667"/>
            <a:ext cx="7887900" cy="635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800"/>
              <a:buNone/>
              <a:defRPr sz="4000" b="0" i="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15"/>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1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15"/>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3"/>
        <p:cNvGrpSpPr/>
        <p:nvPr/>
      </p:nvGrpSpPr>
      <p:grpSpPr>
        <a:xfrm>
          <a:off x="0" y="0"/>
          <a:ext cx="0" cy="0"/>
          <a:chOff x="0" y="0"/>
          <a:chExt cx="0" cy="0"/>
        </a:xfrm>
      </p:grpSpPr>
      <p:sp>
        <p:nvSpPr>
          <p:cNvPr id="64" name="Google Shape;64;p1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5" name="Google Shape;65;p1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6" name="Google Shape;66;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3" name="Google Shape;73;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6" name="Google Shape;76;p1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7" name="Google Shape;77;p1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8" name="Google Shape;78;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1" name="Google Shape;81;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4" name="Google Shape;84;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2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2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2" name="Google Shape;92;p2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3" name="Google Shape;93;p2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2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97" name="Google Shape;9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sp>
        <p:nvSpPr>
          <p:cNvPr id="99" name="Google Shape;99;p2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0" name="Google Shape;100;p2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01" name="Google Shape;101;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2.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1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7"/>
          <p:cNvSpPr/>
          <p:nvPr/>
        </p:nvSpPr>
        <p:spPr>
          <a:xfrm>
            <a:off x="628648" y="546098"/>
            <a:ext cx="3259800" cy="4034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9" name="Google Shape;109;p27"/>
          <p:cNvSpPr txBox="1"/>
          <p:nvPr/>
        </p:nvSpPr>
        <p:spPr>
          <a:xfrm>
            <a:off x="1057272" y="1288764"/>
            <a:ext cx="1700400" cy="217200"/>
          </a:xfrm>
          <a:prstGeom prst="rect">
            <a:avLst/>
          </a:prstGeom>
          <a:noFill/>
          <a:ln>
            <a:noFill/>
          </a:ln>
        </p:spPr>
        <p:txBody>
          <a:bodyPr spcFirstLastPara="1" wrap="square" lIns="0" tIns="0" rIns="0" bIns="0" anchor="t" anchorCtr="0">
            <a:noAutofit/>
          </a:bodyPr>
          <a:lstStyle/>
          <a:p>
            <a:pPr marL="0" marR="0" lvl="0" indent="0" algn="l" rtl="0">
              <a:lnSpc>
                <a:spcPct val="112142"/>
              </a:lnSpc>
              <a:spcBef>
                <a:spcPts val="0"/>
              </a:spcBef>
              <a:spcAft>
                <a:spcPts val="0"/>
              </a:spcAft>
              <a:buClr>
                <a:srgbClr val="000000"/>
              </a:buClr>
              <a:buSzPts val="1400"/>
              <a:buFont typeface="Arial"/>
              <a:buNone/>
            </a:pPr>
            <a:r>
              <a:rPr lang="en" sz="1400" b="0" i="0" u="none" strike="noStrike" cap="none">
                <a:solidFill>
                  <a:srgbClr val="FFFFFF"/>
                </a:solidFill>
                <a:latin typeface="Trebuchet MS"/>
                <a:ea typeface="Trebuchet MS"/>
                <a:cs typeface="Trebuchet MS"/>
                <a:sym typeface="Trebuchet MS"/>
              </a:rPr>
              <a:t>EditEdit MasterMaster  texttext stylesstyles</a:t>
            </a:r>
            <a:endParaRPr sz="1400" b="0" i="0" u="none" strike="noStrike" cap="none">
              <a:solidFill>
                <a:srgbClr val="000000"/>
              </a:solidFill>
              <a:latin typeface="Trebuchet MS"/>
              <a:ea typeface="Trebuchet MS"/>
              <a:cs typeface="Trebuchet MS"/>
              <a:sym typeface="Trebuchet MS"/>
            </a:endParaRPr>
          </a:p>
        </p:txBody>
      </p:sp>
      <p:sp>
        <p:nvSpPr>
          <p:cNvPr id="110" name="Google Shape;110;p27"/>
          <p:cNvSpPr/>
          <p:nvPr/>
        </p:nvSpPr>
        <p:spPr>
          <a:xfrm>
            <a:off x="0" y="0"/>
            <a:ext cx="9144000" cy="51435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1" name="Google Shape;111;p27"/>
          <p:cNvSpPr/>
          <p:nvPr/>
        </p:nvSpPr>
        <p:spPr>
          <a:xfrm>
            <a:off x="635171" y="0"/>
            <a:ext cx="3259800" cy="40419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2" name="Google Shape;112;p27"/>
          <p:cNvSpPr txBox="1"/>
          <p:nvPr/>
        </p:nvSpPr>
        <p:spPr>
          <a:xfrm>
            <a:off x="781050" y="427275"/>
            <a:ext cx="3107400" cy="2554200"/>
          </a:xfrm>
          <a:prstGeom prst="rect">
            <a:avLst/>
          </a:prstGeom>
          <a:noFill/>
          <a:ln>
            <a:noFill/>
          </a:ln>
        </p:spPr>
        <p:txBody>
          <a:bodyPr spcFirstLastPara="1" wrap="square" lIns="0" tIns="113025" rIns="0" bIns="0" anchor="t" anchorCtr="0">
            <a:noAutofit/>
          </a:bodyPr>
          <a:lstStyle/>
          <a:p>
            <a:pPr marL="0" marR="0" lvl="0" indent="0" algn="l" rtl="0">
              <a:lnSpc>
                <a:spcPct val="100000"/>
              </a:lnSpc>
              <a:spcBef>
                <a:spcPts val="765"/>
              </a:spcBef>
              <a:spcAft>
                <a:spcPts val="0"/>
              </a:spcAft>
              <a:buClr>
                <a:srgbClr val="000000"/>
              </a:buClr>
              <a:buSzPts val="1800"/>
              <a:buFont typeface="Arial"/>
              <a:buNone/>
            </a:pPr>
            <a:r>
              <a:rPr lang="en" sz="1800" b="1" i="0" u="none" strike="noStrike" cap="none">
                <a:solidFill>
                  <a:srgbClr val="FFFFFF"/>
                </a:solidFill>
                <a:latin typeface="Arial"/>
                <a:ea typeface="Arial"/>
                <a:cs typeface="Arial"/>
                <a:sym typeface="Arial"/>
              </a:rPr>
              <a:t>Module Name - Abstraction &amp; Encapsulation</a:t>
            </a:r>
            <a:endParaRPr sz="1800" b="1" i="0" u="none" strike="noStrike" cap="none">
              <a:solidFill>
                <a:srgbClr val="FFFFFF"/>
              </a:solidFill>
              <a:latin typeface="Arial"/>
              <a:ea typeface="Arial"/>
              <a:cs typeface="Arial"/>
              <a:sym typeface="Arial"/>
            </a:endParaRPr>
          </a:p>
          <a:p>
            <a:pPr marL="0" marR="0" lvl="0" indent="0" algn="l" rtl="0">
              <a:lnSpc>
                <a:spcPct val="100000"/>
              </a:lnSpc>
              <a:spcBef>
                <a:spcPts val="765"/>
              </a:spcBef>
              <a:spcAft>
                <a:spcPts val="0"/>
              </a:spcAft>
              <a:buClr>
                <a:srgbClr val="000000"/>
              </a:buClr>
              <a:buSzPts val="1800"/>
              <a:buFont typeface="Arial"/>
              <a:buNone/>
            </a:pPr>
            <a:r>
              <a:rPr lang="en" sz="1800" b="1" i="0" u="none" strike="noStrike" cap="none">
                <a:solidFill>
                  <a:srgbClr val="FFFFFF"/>
                </a:solidFill>
                <a:latin typeface="Arial"/>
                <a:ea typeface="Arial"/>
                <a:cs typeface="Arial"/>
                <a:sym typeface="Arial"/>
              </a:rPr>
              <a:t>Class - Day 1</a:t>
            </a:r>
            <a:endParaRPr sz="1800" b="1" i="0" u="none" strike="noStrike" cap="none">
              <a:solidFill>
                <a:srgbClr val="FFFFFF"/>
              </a:solidFill>
              <a:latin typeface="Arial"/>
              <a:ea typeface="Arial"/>
              <a:cs typeface="Arial"/>
              <a:sym typeface="Arial"/>
            </a:endParaRPr>
          </a:p>
          <a:p>
            <a:pPr marL="0" marR="0" lvl="0" indent="0" algn="l" rtl="0">
              <a:lnSpc>
                <a:spcPct val="100000"/>
              </a:lnSpc>
              <a:spcBef>
                <a:spcPts val="765"/>
              </a:spcBef>
              <a:spcAft>
                <a:spcPts val="0"/>
              </a:spcAft>
              <a:buClr>
                <a:srgbClr val="000000"/>
              </a:buClr>
              <a:buSzPts val="1800"/>
              <a:buFont typeface="Arial"/>
              <a:buNone/>
            </a:pPr>
            <a:r>
              <a:rPr lang="en" sz="1800" b="1" i="0" u="none" strike="noStrike" cap="none">
                <a:solidFill>
                  <a:srgbClr val="FFFFFF"/>
                </a:solidFill>
                <a:latin typeface="Arial"/>
                <a:ea typeface="Arial"/>
                <a:cs typeface="Arial"/>
                <a:sym typeface="Arial"/>
              </a:rPr>
              <a:t>Topic Name- Classes &amp; Objects</a:t>
            </a:r>
            <a:endParaRPr sz="1800" b="1" i="0" u="none" strike="noStrike" cap="none">
              <a:solidFill>
                <a:srgbClr val="FFFFFF"/>
              </a:solidFill>
              <a:latin typeface="Arial"/>
              <a:ea typeface="Arial"/>
              <a:cs typeface="Arial"/>
              <a:sym typeface="Arial"/>
            </a:endParaRPr>
          </a:p>
        </p:txBody>
      </p:sp>
      <p:sp>
        <p:nvSpPr>
          <p:cNvPr id="113" name="Google Shape;113;p27"/>
          <p:cNvSpPr/>
          <p:nvPr/>
        </p:nvSpPr>
        <p:spPr>
          <a:xfrm>
            <a:off x="7929284" y="210064"/>
            <a:ext cx="813600" cy="2172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
        <p:cNvGrpSpPr/>
        <p:nvPr/>
      </p:nvGrpSpPr>
      <p:grpSpPr>
        <a:xfrm>
          <a:off x="0" y="0"/>
          <a:ext cx="0" cy="0"/>
          <a:chOff x="0" y="0"/>
          <a:chExt cx="0" cy="0"/>
        </a:xfrm>
      </p:grpSpPr>
      <p:sp>
        <p:nvSpPr>
          <p:cNvPr id="201" name="Google Shape;201;p3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2" name="Google Shape;202;p3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3" name="Google Shape;203;p3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04" name="Google Shape;204;p37"/>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What is OOPs?</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OOPs or Object Oriented Programming gives you a particular methodology for implementing large and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complex programming projects in a very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simple way.</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It uses structure of classes and objects.</a:t>
            </a:r>
            <a:endParaRPr sz="2400" b="0" i="0" u="none" strike="noStrike" cap="none">
              <a:solidFill>
                <a:srgbClr val="000000"/>
              </a:solidFill>
              <a:latin typeface="Calibri"/>
              <a:ea typeface="Calibri"/>
              <a:cs typeface="Calibri"/>
              <a:sym typeface="Calibri"/>
            </a:endParaRPr>
          </a:p>
        </p:txBody>
      </p:sp>
      <p:pic>
        <p:nvPicPr>
          <p:cNvPr id="205" name="Google Shape;205;p37" descr="Hand writing OOP Object Oriented Programming with marker, acronym business concept"/>
          <p:cNvPicPr preferRelativeResize="0"/>
          <p:nvPr/>
        </p:nvPicPr>
        <p:blipFill rotWithShape="1">
          <a:blip r:embed="rId3">
            <a:alphaModFix/>
          </a:blip>
          <a:srcRect/>
          <a:stretch/>
        </p:blipFill>
        <p:spPr>
          <a:xfrm>
            <a:off x="6040025" y="2268100"/>
            <a:ext cx="2955225" cy="2121700"/>
          </a:xfrm>
          <a:prstGeom prst="rect">
            <a:avLst/>
          </a:prstGeom>
          <a:noFill/>
          <a:ln>
            <a:noFill/>
          </a:ln>
        </p:spPr>
      </p:pic>
      <p:sp>
        <p:nvSpPr>
          <p:cNvPr id="206" name="Google Shape;206;p3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OOPs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4"/>
        <p:cNvGrpSpPr/>
        <p:nvPr/>
      </p:nvGrpSpPr>
      <p:grpSpPr>
        <a:xfrm>
          <a:off x="0" y="0"/>
          <a:ext cx="0" cy="0"/>
          <a:chOff x="0" y="0"/>
          <a:chExt cx="0" cy="0"/>
        </a:xfrm>
      </p:grpSpPr>
      <p:sp>
        <p:nvSpPr>
          <p:cNvPr id="485" name="Google Shape;485;p66"/>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You can do this by calling the getVar( ) method from outside the class in the following manner:</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   </a:t>
            </a:r>
            <a:r>
              <a:rPr lang="en" sz="2400" b="1" i="0" u="none" strike="noStrike" cap="none">
                <a:solidFill>
                  <a:srgbClr val="000000"/>
                </a:solidFill>
                <a:latin typeface="Calibri"/>
                <a:ea typeface="Calibri"/>
                <a:cs typeface="Calibri"/>
                <a:sym typeface="Calibri"/>
              </a:rPr>
              <a:t>public static void main(String[] args) {</a:t>
            </a:r>
            <a:endParaRPr sz="2400" b="1"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          </a:t>
            </a:r>
            <a:endParaRPr sz="2400" b="1"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          Demo d = new Demo();</a:t>
            </a:r>
            <a:endParaRPr sz="2400" b="1"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          d.getVar();       </a:t>
            </a:r>
            <a:r>
              <a:rPr lang="en" sz="2400" b="0" i="0" u="none" strike="noStrike" cap="none">
                <a:solidFill>
                  <a:srgbClr val="000000"/>
                </a:solidFill>
                <a:latin typeface="Calibri"/>
                <a:ea typeface="Calibri"/>
                <a:cs typeface="Calibri"/>
                <a:sym typeface="Calibri"/>
              </a:rPr>
              <a:t>// calling getVar method to access its value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   }</a:t>
            </a:r>
            <a:endParaRPr sz="2400" b="1"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86" name="Google Shape;486;p6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7" name="Google Shape;487;p6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88" name="Google Shape;488;p6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489" name="Google Shape;489;p66" descr="Rear view of programmer working on new project in dark office"/>
          <p:cNvPicPr preferRelativeResize="0"/>
          <p:nvPr/>
        </p:nvPicPr>
        <p:blipFill rotWithShape="1">
          <a:blip r:embed="rId3">
            <a:alphaModFix/>
          </a:blip>
          <a:srcRect/>
          <a:stretch/>
        </p:blipFill>
        <p:spPr>
          <a:xfrm>
            <a:off x="5837000" y="1685575"/>
            <a:ext cx="3013676" cy="2109575"/>
          </a:xfrm>
          <a:prstGeom prst="rect">
            <a:avLst/>
          </a:prstGeom>
          <a:noFill/>
          <a:ln>
            <a:noFill/>
          </a:ln>
        </p:spPr>
      </p:pic>
      <p:sp>
        <p:nvSpPr>
          <p:cNvPr id="490" name="Google Shape;490;p6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Getter Methods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5491339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4"/>
        <p:cNvGrpSpPr/>
        <p:nvPr/>
      </p:nvGrpSpPr>
      <p:grpSpPr>
        <a:xfrm>
          <a:off x="0" y="0"/>
          <a:ext cx="0" cy="0"/>
          <a:chOff x="0" y="0"/>
          <a:chExt cx="0" cy="0"/>
        </a:xfrm>
      </p:grpSpPr>
      <p:sp>
        <p:nvSpPr>
          <p:cNvPr id="495" name="Google Shape;495;p67"/>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In this example, </a:t>
            </a:r>
            <a:r>
              <a:rPr lang="en" sz="2400" b="1" i="0" u="none" strike="noStrike" cap="none">
                <a:solidFill>
                  <a:srgbClr val="000000"/>
                </a:solidFill>
                <a:latin typeface="Calibri"/>
                <a:ea typeface="Calibri"/>
                <a:cs typeface="Calibri"/>
                <a:sym typeface="Calibri"/>
              </a:rPr>
              <a:t>getVar </a:t>
            </a:r>
            <a:r>
              <a:rPr lang="en" sz="2400" b="0" i="0" u="none" strike="noStrike" cap="none">
                <a:solidFill>
                  <a:srgbClr val="000000"/>
                </a:solidFill>
                <a:latin typeface="Calibri"/>
                <a:ea typeface="Calibri"/>
                <a:cs typeface="Calibri"/>
                <a:sym typeface="Calibri"/>
              </a:rPr>
              <a:t>is the </a:t>
            </a:r>
            <a:r>
              <a:rPr lang="en" sz="2400" b="1" i="0" u="none" strike="noStrike" cap="none">
                <a:solidFill>
                  <a:srgbClr val="000000"/>
                </a:solidFill>
                <a:latin typeface="Calibri"/>
                <a:ea typeface="Calibri"/>
                <a:cs typeface="Calibri"/>
                <a:sym typeface="Calibri"/>
              </a:rPr>
              <a:t>getter method</a:t>
            </a:r>
            <a:r>
              <a:rPr lang="en" sz="2400" b="0" i="0" u="none" strike="noStrike" cap="none">
                <a:solidFill>
                  <a:srgbClr val="000000"/>
                </a:solidFill>
                <a:latin typeface="Calibri"/>
                <a:ea typeface="Calibri"/>
                <a:cs typeface="Calibri"/>
                <a:sym typeface="Calibri"/>
              </a:rPr>
              <a:t>. </a:t>
            </a:r>
            <a:r>
              <a:rPr lang="en" sz="2400" b="0" i="0" u="none" strike="noStrike" cap="none">
                <a:solidFill>
                  <a:schemeClr val="dk1"/>
                </a:solidFill>
                <a:latin typeface="Calibri"/>
                <a:ea typeface="Calibri"/>
                <a:cs typeface="Calibri"/>
                <a:sym typeface="Calibri"/>
              </a:rPr>
              <a:t>Now, </a:t>
            </a:r>
            <a:r>
              <a:rPr lang="en" sz="2400" b="1" i="0" u="none" strike="noStrike" cap="none">
                <a:solidFill>
                  <a:schemeClr val="dk1"/>
                </a:solidFill>
                <a:latin typeface="Calibri"/>
                <a:ea typeface="Calibri"/>
                <a:cs typeface="Calibri"/>
                <a:sym typeface="Calibri"/>
              </a:rPr>
              <a:t>var </a:t>
            </a:r>
            <a:r>
              <a:rPr lang="en" sz="2400" b="0" i="0" u="none" strike="noStrike" cap="none">
                <a:solidFill>
                  <a:schemeClr val="dk1"/>
                </a:solidFill>
                <a:latin typeface="Calibri"/>
                <a:ea typeface="Calibri"/>
                <a:cs typeface="Calibri"/>
                <a:sym typeface="Calibri"/>
              </a:rPr>
              <a:t>was a </a:t>
            </a:r>
            <a:r>
              <a:rPr lang="en" sz="2400" b="1" i="0" u="none" strike="noStrike" cap="none">
                <a:solidFill>
                  <a:schemeClr val="dk1"/>
                </a:solidFill>
                <a:latin typeface="Calibri"/>
                <a:ea typeface="Calibri"/>
                <a:cs typeface="Calibri"/>
                <a:sym typeface="Calibri"/>
              </a:rPr>
              <a:t>private variable </a:t>
            </a:r>
            <a:r>
              <a:rPr lang="en" sz="2400" b="0" i="0" u="none" strike="noStrike" cap="none">
                <a:solidFill>
                  <a:schemeClr val="dk1"/>
                </a:solidFill>
                <a:latin typeface="Calibri"/>
                <a:ea typeface="Calibri"/>
                <a:cs typeface="Calibri"/>
                <a:sym typeface="Calibri"/>
              </a:rPr>
              <a:t>whose value can’t be accessed directly in the main method. But, </a:t>
            </a:r>
            <a:r>
              <a:rPr lang="en" sz="2400" b="1" i="0" u="none" strike="noStrike" cap="none">
                <a:solidFill>
                  <a:schemeClr val="dk1"/>
                </a:solidFill>
                <a:latin typeface="Calibri"/>
                <a:ea typeface="Calibri"/>
                <a:cs typeface="Calibri"/>
                <a:sym typeface="Calibri"/>
              </a:rPr>
              <a:t>getVar can access var </a:t>
            </a:r>
            <a:r>
              <a:rPr lang="en" sz="2400" b="0" i="0" u="none" strike="noStrike" cap="none">
                <a:solidFill>
                  <a:schemeClr val="dk1"/>
                </a:solidFill>
                <a:latin typeface="Calibri"/>
                <a:ea typeface="Calibri"/>
                <a:cs typeface="Calibri"/>
                <a:sym typeface="Calibri"/>
              </a:rPr>
              <a:t>as it is in the same class.</a:t>
            </a: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Also, </a:t>
            </a:r>
            <a:r>
              <a:rPr lang="en" sz="2400" b="1" i="0" u="none" strike="noStrike" cap="none">
                <a:solidFill>
                  <a:schemeClr val="dk1"/>
                </a:solidFill>
                <a:latin typeface="Calibri"/>
                <a:ea typeface="Calibri"/>
                <a:cs typeface="Calibri"/>
                <a:sym typeface="Calibri"/>
              </a:rPr>
              <a:t>getVar </a:t>
            </a:r>
            <a:r>
              <a:rPr lang="en" sz="2400" b="0" i="0" u="none" strike="noStrike" cap="none">
                <a:solidFill>
                  <a:schemeClr val="dk1"/>
                </a:solidFill>
                <a:latin typeface="Calibri"/>
                <a:ea typeface="Calibri"/>
                <a:cs typeface="Calibri"/>
                <a:sym typeface="Calibri"/>
              </a:rPr>
              <a:t>is a </a:t>
            </a:r>
            <a:r>
              <a:rPr lang="en" sz="2400" b="1" i="0" u="none" strike="noStrike" cap="none">
                <a:solidFill>
                  <a:schemeClr val="dk1"/>
                </a:solidFill>
                <a:latin typeface="Calibri"/>
                <a:ea typeface="Calibri"/>
                <a:cs typeface="Calibri"/>
                <a:sym typeface="Calibri"/>
              </a:rPr>
              <a:t>public method. </a:t>
            </a:r>
            <a:r>
              <a:rPr lang="en" sz="2400" b="0" i="0" u="none" strike="noStrike" cap="none">
                <a:solidFill>
                  <a:schemeClr val="dk1"/>
                </a:solidFill>
                <a:latin typeface="Calibri"/>
                <a:ea typeface="Calibri"/>
                <a:cs typeface="Calibri"/>
                <a:sym typeface="Calibri"/>
              </a:rPr>
              <a:t>So, it can be called in the main method which is in the different class. So, eventually </a:t>
            </a:r>
            <a:r>
              <a:rPr lang="en" sz="2400" b="1" i="0" u="none" strike="noStrike" cap="none">
                <a:solidFill>
                  <a:schemeClr val="dk1"/>
                </a:solidFill>
                <a:latin typeface="Calibri"/>
                <a:ea typeface="Calibri"/>
                <a:cs typeface="Calibri"/>
                <a:sym typeface="Calibri"/>
              </a:rPr>
              <a:t>var was accessed in a different class indirectly</a:t>
            </a:r>
            <a:r>
              <a:rPr lang="en" sz="2400" b="0" i="0" u="none" strike="noStrike" cap="none">
                <a:solidFill>
                  <a:schemeClr val="dk1"/>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p:txBody>
      </p:sp>
      <p:sp>
        <p:nvSpPr>
          <p:cNvPr id="496" name="Google Shape;496;p6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7" name="Google Shape;497;p6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8" name="Google Shape;498;p6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99" name="Google Shape;499;p6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Getter Methods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40993799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3"/>
        <p:cNvGrpSpPr/>
        <p:nvPr/>
      </p:nvGrpSpPr>
      <p:grpSpPr>
        <a:xfrm>
          <a:off x="0" y="0"/>
          <a:ext cx="0" cy="0"/>
          <a:chOff x="0" y="0"/>
          <a:chExt cx="0" cy="0"/>
        </a:xfrm>
      </p:grpSpPr>
      <p:sp>
        <p:nvSpPr>
          <p:cNvPr id="504" name="Google Shape;504;p68"/>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Getter method can be created for any attribute whose value has to be accessed for reading or printing.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05" name="Google Shape;505;p6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6" name="Google Shape;506;p6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7" name="Google Shape;507;p6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08" name="Google Shape;508;p68"/>
          <p:cNvSpPr txBox="1"/>
          <p:nvPr/>
        </p:nvSpPr>
        <p:spPr>
          <a:xfrm>
            <a:off x="2317675" y="4424650"/>
            <a:ext cx="4338000" cy="42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4C1130"/>
                </a:solidFill>
                <a:latin typeface="Arial"/>
                <a:ea typeface="Arial"/>
                <a:cs typeface="Arial"/>
                <a:sym typeface="Arial"/>
              </a:rPr>
              <a:t>Getter Method for radius Attribute</a:t>
            </a:r>
            <a:endParaRPr sz="2000" b="1" i="0" u="none" strike="noStrike" cap="none">
              <a:solidFill>
                <a:srgbClr val="4C1130"/>
              </a:solidFill>
              <a:latin typeface="Arial"/>
              <a:ea typeface="Arial"/>
              <a:cs typeface="Arial"/>
              <a:sym typeface="Arial"/>
            </a:endParaRPr>
          </a:p>
        </p:txBody>
      </p:sp>
      <p:sp>
        <p:nvSpPr>
          <p:cNvPr id="509" name="Google Shape;509;p6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Getter Methods</a:t>
            </a:r>
            <a:endParaRPr sz="3000" b="1" i="0" u="none" strike="noStrike" cap="none">
              <a:solidFill>
                <a:srgbClr val="FFFFFF"/>
              </a:solidFill>
              <a:latin typeface="Calibri"/>
              <a:ea typeface="Calibri"/>
              <a:cs typeface="Calibri"/>
              <a:sym typeface="Calibri"/>
            </a:endParaRPr>
          </a:p>
        </p:txBody>
      </p:sp>
      <p:pic>
        <p:nvPicPr>
          <p:cNvPr id="510" name="Google Shape;510;p68"/>
          <p:cNvPicPr preferRelativeResize="0"/>
          <p:nvPr/>
        </p:nvPicPr>
        <p:blipFill rotWithShape="1">
          <a:blip r:embed="rId3">
            <a:alphaModFix/>
          </a:blip>
          <a:srcRect l="12350" t="31968" r="61411" b="32108"/>
          <a:stretch/>
        </p:blipFill>
        <p:spPr>
          <a:xfrm>
            <a:off x="2787137" y="1873325"/>
            <a:ext cx="3332265" cy="2564999"/>
          </a:xfrm>
          <a:prstGeom prst="rect">
            <a:avLst/>
          </a:prstGeom>
          <a:noFill/>
          <a:ln w="38100"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25113668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4"/>
        <p:cNvGrpSpPr/>
        <p:nvPr/>
      </p:nvGrpSpPr>
      <p:grpSpPr>
        <a:xfrm>
          <a:off x="0" y="0"/>
          <a:ext cx="0" cy="0"/>
          <a:chOff x="0" y="0"/>
          <a:chExt cx="0" cy="0"/>
        </a:xfrm>
      </p:grpSpPr>
      <p:sp>
        <p:nvSpPr>
          <p:cNvPr id="515" name="Google Shape;515;p69"/>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After getter methods, now it’s time to get introduced to another similar type of method known as the </a:t>
            </a:r>
            <a:r>
              <a:rPr lang="en" sz="2400" b="0" i="0" u="none" strike="noStrike" cap="none">
                <a:solidFill>
                  <a:schemeClr val="dk1"/>
                </a:solidFill>
                <a:highlight>
                  <a:srgbClr val="FFFF00"/>
                </a:highlight>
                <a:latin typeface="Calibri"/>
                <a:ea typeface="Calibri"/>
                <a:cs typeface="Calibri"/>
                <a:sym typeface="Calibri"/>
              </a:rPr>
              <a:t>setter method</a:t>
            </a: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Setter methods are used to set a new value to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private variables, or modify their values from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outside the class in which they are declared.</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16" name="Google Shape;516;p6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7" name="Google Shape;517;p6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8" name="Google Shape;518;p6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Setter Methods</a:t>
            </a:r>
            <a:endParaRPr sz="3000" b="1" i="0" u="none" strike="noStrike" cap="none">
              <a:solidFill>
                <a:srgbClr val="FFFFFF"/>
              </a:solidFill>
              <a:latin typeface="Calibri"/>
              <a:ea typeface="Calibri"/>
              <a:cs typeface="Calibri"/>
              <a:sym typeface="Calibri"/>
            </a:endParaRPr>
          </a:p>
        </p:txBody>
      </p:sp>
      <p:pic>
        <p:nvPicPr>
          <p:cNvPr id="519" name="Google Shape;519;p69" descr="Edit Records vector icon. Style is flat rounded symbol, bright colors, rounded angles, white background."/>
          <p:cNvPicPr preferRelativeResize="0"/>
          <p:nvPr/>
        </p:nvPicPr>
        <p:blipFill rotWithShape="1">
          <a:blip r:embed="rId3">
            <a:alphaModFix/>
          </a:blip>
          <a:srcRect/>
          <a:stretch/>
        </p:blipFill>
        <p:spPr>
          <a:xfrm>
            <a:off x="6660000" y="2168950"/>
            <a:ext cx="2050675" cy="2208425"/>
          </a:xfrm>
          <a:prstGeom prst="rect">
            <a:avLst/>
          </a:prstGeom>
          <a:noFill/>
          <a:ln>
            <a:noFill/>
          </a:ln>
        </p:spPr>
      </p:pic>
    </p:spTree>
    <p:extLst>
      <p:ext uri="{BB962C8B-B14F-4D97-AF65-F5344CB8AC3E}">
        <p14:creationId xmlns:p14="http://schemas.microsoft.com/office/powerpoint/2010/main" val="13970231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3"/>
        <p:cNvGrpSpPr/>
        <p:nvPr/>
      </p:nvGrpSpPr>
      <p:grpSpPr>
        <a:xfrm>
          <a:off x="0" y="0"/>
          <a:ext cx="0" cy="0"/>
          <a:chOff x="0" y="0"/>
          <a:chExt cx="0" cy="0"/>
        </a:xfrm>
      </p:grpSpPr>
      <p:sp>
        <p:nvSpPr>
          <p:cNvPr id="524" name="Google Shape;524;p70"/>
          <p:cNvSpPr txBox="1"/>
          <p:nvPr/>
        </p:nvSpPr>
        <p:spPr>
          <a:xfrm>
            <a:off x="507300" y="8395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class Demo {</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   private int var;      </a:t>
            </a:r>
            <a:r>
              <a:rPr lang="en" sz="2400" b="0" i="0" u="none" strike="noStrike" cap="none">
                <a:solidFill>
                  <a:schemeClr val="dk1"/>
                </a:solidFill>
                <a:latin typeface="Calibri"/>
                <a:ea typeface="Calibri"/>
                <a:cs typeface="Calibri"/>
                <a:sym typeface="Calibri"/>
              </a:rPr>
              <a:t>// just declaring a private int variable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   public void setVar(int var) {</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       this.var = var;</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   }</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After this code, you can assign a new value to this variable from outside the class by calling the setVar( ) method from outside the class.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25" name="Google Shape;525;p7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6" name="Google Shape;526;p7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7" name="Google Shape;527;p7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28" name="Google Shape;528;p7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Setter Methods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7200175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2"/>
        <p:cNvGrpSpPr/>
        <p:nvPr/>
      </p:nvGrpSpPr>
      <p:grpSpPr>
        <a:xfrm>
          <a:off x="0" y="0"/>
          <a:ext cx="0" cy="0"/>
          <a:chOff x="0" y="0"/>
          <a:chExt cx="0" cy="0"/>
        </a:xfrm>
      </p:grpSpPr>
      <p:sp>
        <p:nvSpPr>
          <p:cNvPr id="533" name="Google Shape;533;p71"/>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public class ClassesAndObjects {</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   public static void main(String[] args) {</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          Demo d = new Demo();</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          d.setVar(5);   </a:t>
            </a:r>
            <a:r>
              <a:rPr lang="en" sz="2400" b="0" i="0" u="none" strike="noStrike" cap="none">
                <a:solidFill>
                  <a:schemeClr val="dk1"/>
                </a:solidFill>
                <a:latin typeface="Calibri"/>
                <a:ea typeface="Calibri"/>
                <a:cs typeface="Calibri"/>
                <a:sym typeface="Calibri"/>
              </a:rPr>
              <a:t>// calling setVar method to modify its value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   }</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	}</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34" name="Google Shape;534;p7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35" name="Google Shape;535;p7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36" name="Google Shape;536;p7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37" name="Google Shape;537;p7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Setter Methods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726041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1"/>
        <p:cNvGrpSpPr/>
        <p:nvPr/>
      </p:nvGrpSpPr>
      <p:grpSpPr>
        <a:xfrm>
          <a:off x="0" y="0"/>
          <a:ext cx="0" cy="0"/>
          <a:chOff x="0" y="0"/>
          <a:chExt cx="0" cy="0"/>
        </a:xfrm>
      </p:grpSpPr>
      <p:sp>
        <p:nvSpPr>
          <p:cNvPr id="542" name="Google Shape;542;p72"/>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 setter method uses the same approach as getter only.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 only difference is that inside its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method definition, the setter method</a:t>
            </a:r>
            <a:r>
              <a:rPr lang="en" sz="2400" b="1" i="0" u="none" strike="noStrike" cap="none">
                <a:solidFill>
                  <a:schemeClr val="dk1"/>
                </a:solidFill>
                <a:latin typeface="Calibri"/>
                <a:ea typeface="Calibri"/>
                <a:cs typeface="Calibri"/>
                <a:sym typeface="Calibri"/>
              </a:rPr>
              <a:t> </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sets the value of attribute </a:t>
            </a:r>
            <a:r>
              <a:rPr lang="en" sz="2400" b="0" i="0" u="none" strike="noStrike" cap="none">
                <a:solidFill>
                  <a:schemeClr val="dk1"/>
                </a:solidFill>
                <a:latin typeface="Calibri"/>
                <a:ea typeface="Calibri"/>
                <a:cs typeface="Calibri"/>
                <a:sym typeface="Calibri"/>
              </a:rPr>
              <a:t>using </a:t>
            </a:r>
            <a:r>
              <a:rPr lang="en" sz="2400" b="1" i="0" u="none" strike="noStrike" cap="none">
                <a:solidFill>
                  <a:schemeClr val="dk1"/>
                </a:solidFill>
                <a:latin typeface="Calibri"/>
                <a:ea typeface="Calibri"/>
                <a:cs typeface="Calibri"/>
                <a:sym typeface="Calibri"/>
              </a:rPr>
              <a:t>this</a:t>
            </a: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keyword instead of just returning the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value.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43" name="Google Shape;543;p7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4" name="Google Shape;544;p7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5" name="Google Shape;545;p7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546" name="Google Shape;546;p72" descr="Concept programming, coding. Website and application development. Vector modern illustration isolated on white background. Flat design. EPS 10."/>
          <p:cNvPicPr preferRelativeResize="0"/>
          <p:nvPr/>
        </p:nvPicPr>
        <p:blipFill rotWithShape="1">
          <a:blip r:embed="rId3">
            <a:alphaModFix/>
          </a:blip>
          <a:srcRect/>
          <a:stretch/>
        </p:blipFill>
        <p:spPr>
          <a:xfrm>
            <a:off x="5844325" y="1683750"/>
            <a:ext cx="2695800" cy="2233200"/>
          </a:xfrm>
          <a:prstGeom prst="rect">
            <a:avLst/>
          </a:prstGeom>
          <a:noFill/>
          <a:ln>
            <a:noFill/>
          </a:ln>
        </p:spPr>
      </p:pic>
      <p:sp>
        <p:nvSpPr>
          <p:cNvPr id="547" name="Google Shape;547;p7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Setter Methods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2243356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1"/>
        <p:cNvGrpSpPr/>
        <p:nvPr/>
      </p:nvGrpSpPr>
      <p:grpSpPr>
        <a:xfrm>
          <a:off x="0" y="0"/>
          <a:ext cx="0" cy="0"/>
          <a:chOff x="0" y="0"/>
          <a:chExt cx="0" cy="0"/>
        </a:xfrm>
      </p:grpSpPr>
      <p:sp>
        <p:nvSpPr>
          <p:cNvPr id="552" name="Google Shape;552;p73"/>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You know that constructors are also used for the purpose of initialising the instance variables while creating a new object.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So, what would be the major difference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between a setter method and a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constructor?</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53" name="Google Shape;553;p7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4" name="Google Shape;554;p7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5" name="Google Shape;555;p7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Constructors vs Setter Methods</a:t>
            </a:r>
            <a:endParaRPr sz="3000" b="1" i="0" u="none" strike="noStrike" cap="none">
              <a:solidFill>
                <a:srgbClr val="FFFFFF"/>
              </a:solidFill>
              <a:latin typeface="Calibri"/>
              <a:ea typeface="Calibri"/>
              <a:cs typeface="Calibri"/>
              <a:sym typeface="Calibri"/>
            </a:endParaRPr>
          </a:p>
        </p:txBody>
      </p:sp>
      <p:pic>
        <p:nvPicPr>
          <p:cNvPr id="556" name="Google Shape;556;p73" descr="versus logo vs letters for sports and fight competition. MMA, UFS, Battle, vs match, game concept competitive vs. eps 10 Vector illustration"/>
          <p:cNvPicPr preferRelativeResize="0"/>
          <p:nvPr/>
        </p:nvPicPr>
        <p:blipFill rotWithShape="1">
          <a:blip r:embed="rId3">
            <a:alphaModFix/>
          </a:blip>
          <a:srcRect/>
          <a:stretch/>
        </p:blipFill>
        <p:spPr>
          <a:xfrm>
            <a:off x="5805800" y="2247675"/>
            <a:ext cx="3061850" cy="1995300"/>
          </a:xfrm>
          <a:prstGeom prst="rect">
            <a:avLst/>
          </a:prstGeom>
          <a:noFill/>
          <a:ln>
            <a:noFill/>
          </a:ln>
        </p:spPr>
      </p:pic>
    </p:spTree>
    <p:extLst>
      <p:ext uri="{BB962C8B-B14F-4D97-AF65-F5344CB8AC3E}">
        <p14:creationId xmlns:p14="http://schemas.microsoft.com/office/powerpoint/2010/main" val="30474507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0"/>
        <p:cNvGrpSpPr/>
        <p:nvPr/>
      </p:nvGrpSpPr>
      <p:grpSpPr>
        <a:xfrm>
          <a:off x="0" y="0"/>
          <a:ext cx="0" cy="0"/>
          <a:chOff x="0" y="0"/>
          <a:chExt cx="0" cy="0"/>
        </a:xfrm>
      </p:grpSpPr>
      <p:sp>
        <p:nvSpPr>
          <p:cNvPr id="561" name="Google Shape;561;p74"/>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Constructor vs Setter methods</a:t>
            </a:r>
            <a:br>
              <a:rPr lang="en" sz="2400" b="1" i="0" u="sng" strike="noStrike" cap="none">
                <a:solidFill>
                  <a:srgbClr val="000000"/>
                </a:solidFill>
                <a:latin typeface="Calibri"/>
                <a:ea typeface="Calibri"/>
                <a:cs typeface="Calibri"/>
                <a:sym typeface="Calibri"/>
              </a:rPr>
            </a:br>
            <a:endParaRPr sz="2400" b="1" i="0" u="sng"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Constructors are automatically called as soon as the object is being created, whereas setter methods can be called after the object is created, for example, when you want to set/modify the value of any instance variable.</a:t>
            </a:r>
            <a:br>
              <a:rPr lang="en" sz="2400" b="0" i="0" u="none" strike="noStrike" cap="none">
                <a:solidFill>
                  <a:srgbClr val="000000"/>
                </a:solidFill>
                <a:latin typeface="Calibri"/>
                <a:ea typeface="Calibri"/>
                <a:cs typeface="Calibri"/>
                <a:sym typeface="Calibri"/>
              </a:rPr>
            </a:b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Name of a constructor is always the same as the name of the class.</a:t>
            </a:r>
            <a:br>
              <a:rPr lang="en" sz="2400" b="0" i="0" u="none" strike="noStrike" cap="none">
                <a:solidFill>
                  <a:srgbClr val="000000"/>
                </a:solidFill>
                <a:latin typeface="Calibri"/>
                <a:ea typeface="Calibri"/>
                <a:cs typeface="Calibri"/>
                <a:sym typeface="Calibri"/>
              </a:rPr>
            </a:br>
            <a:r>
              <a:rPr lang="en" sz="2400" b="0" i="0" u="none" strike="noStrike" cap="none">
                <a:solidFill>
                  <a:srgbClr val="000000"/>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62" name="Google Shape;562;p7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63" name="Google Shape;563;p7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64" name="Google Shape;564;p7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65" name="Google Shape;565;p7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Constructors vs Setter Methods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78296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9"/>
        <p:cNvGrpSpPr/>
        <p:nvPr/>
      </p:nvGrpSpPr>
      <p:grpSpPr>
        <a:xfrm>
          <a:off x="0" y="0"/>
          <a:ext cx="0" cy="0"/>
          <a:chOff x="0" y="0"/>
          <a:chExt cx="0" cy="0"/>
        </a:xfrm>
      </p:grpSpPr>
      <p:sp>
        <p:nvSpPr>
          <p:cNvPr id="570" name="Google Shape;570;p75"/>
          <p:cNvSpPr txBox="1"/>
          <p:nvPr/>
        </p:nvSpPr>
        <p:spPr>
          <a:xfrm>
            <a:off x="507300" y="8357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No return type (void, int, String, etc) is mentioned in case of constructors.</a:t>
            </a:r>
            <a:br>
              <a:rPr lang="en" sz="2400" b="0" i="0" u="none" strike="noStrike" cap="none">
                <a:solidFill>
                  <a:schemeClr val="dk1"/>
                </a:solidFill>
                <a:latin typeface="Calibri"/>
                <a:ea typeface="Calibri"/>
                <a:cs typeface="Calibri"/>
                <a:sym typeface="Calibri"/>
              </a:rPr>
            </a:b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Different constraints for the values of variables can be added to the setter methods.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You can also call the setter method from the constructor, if you want to place constraints on the values of the instance variables of the class while creating a new object. Next slide contains the code for it.</a:t>
            </a:r>
            <a:endParaRPr sz="1200" b="0" i="0" u="none" strike="noStrike" cap="none">
              <a:solidFill>
                <a:srgbClr val="333333"/>
              </a:solidFill>
              <a:highlight>
                <a:srgbClr val="F5F5F5"/>
              </a:highlight>
              <a:latin typeface="Merriweather"/>
              <a:ea typeface="Merriweather"/>
              <a:cs typeface="Merriweather"/>
              <a:sym typeface="Merriweather"/>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1" name="Google Shape;571;p7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2" name="Google Shape;572;p7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3" name="Google Shape;573;p7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74" name="Google Shape;574;p7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Constructors vs Setter Methods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732468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0"/>
        <p:cNvGrpSpPr/>
        <p:nvPr/>
      </p:nvGrpSpPr>
      <p:grpSpPr>
        <a:xfrm>
          <a:off x="0" y="0"/>
          <a:ext cx="0" cy="0"/>
          <a:chOff x="0" y="0"/>
          <a:chExt cx="0" cy="0"/>
        </a:xfrm>
      </p:grpSpPr>
      <p:sp>
        <p:nvSpPr>
          <p:cNvPr id="211" name="Google Shape;211;p3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2" name="Google Shape;212;p3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3" name="Google Shape;213;p3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14" name="Google Shape;214;p38"/>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Four Principles of Object Oriented Programming</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Abstraction</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Encapsulation</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Inheritance</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Polymorphism</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p:txBody>
      </p:sp>
      <p:pic>
        <p:nvPicPr>
          <p:cNvPr id="215" name="Google Shape;215;p38" descr="object oriented programming with polymorphism, encapsulation, abstraction, and inheritance"/>
          <p:cNvPicPr preferRelativeResize="0"/>
          <p:nvPr/>
        </p:nvPicPr>
        <p:blipFill rotWithShape="1">
          <a:blip r:embed="rId3">
            <a:alphaModFix/>
          </a:blip>
          <a:srcRect/>
          <a:stretch/>
        </p:blipFill>
        <p:spPr>
          <a:xfrm>
            <a:off x="4572000" y="1660825"/>
            <a:ext cx="4047574" cy="3358750"/>
          </a:xfrm>
          <a:prstGeom prst="rect">
            <a:avLst/>
          </a:prstGeom>
          <a:noFill/>
          <a:ln>
            <a:noFill/>
          </a:ln>
        </p:spPr>
      </p:pic>
      <p:sp>
        <p:nvSpPr>
          <p:cNvPr id="216" name="Google Shape;216;p3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OOPs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8"/>
        <p:cNvGrpSpPr/>
        <p:nvPr/>
      </p:nvGrpSpPr>
      <p:grpSpPr>
        <a:xfrm>
          <a:off x="0" y="0"/>
          <a:ext cx="0" cy="0"/>
          <a:chOff x="0" y="0"/>
          <a:chExt cx="0" cy="0"/>
        </a:xfrm>
      </p:grpSpPr>
      <p:sp>
        <p:nvSpPr>
          <p:cNvPr id="579" name="Google Shape;579;p76"/>
          <p:cNvSpPr txBox="1"/>
          <p:nvPr/>
        </p:nvSpPr>
        <p:spPr>
          <a:xfrm>
            <a:off x="507300" y="9919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class Demo {</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   private int var;            </a:t>
            </a:r>
            <a:r>
              <a:rPr lang="en" sz="2400" b="0" i="0" u="none" strike="noStrike" cap="none">
                <a:solidFill>
                  <a:schemeClr val="dk1"/>
                </a:solidFill>
                <a:latin typeface="Calibri"/>
                <a:ea typeface="Calibri"/>
                <a:cs typeface="Calibri"/>
                <a:sym typeface="Calibri"/>
              </a:rPr>
              <a:t>// just declaring a private int variable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public Demo(int var) {  </a:t>
            </a:r>
            <a:r>
              <a:rPr lang="en" sz="2400" b="0" i="0" u="none" strike="noStrike" cap="none">
                <a:solidFill>
                  <a:schemeClr val="dk1"/>
                </a:solidFill>
                <a:latin typeface="Calibri"/>
                <a:ea typeface="Calibri"/>
                <a:cs typeface="Calibri"/>
                <a:sym typeface="Calibri"/>
              </a:rPr>
              <a:t>// declaring parameterized setter </a:t>
            </a:r>
            <a:r>
              <a:rPr lang="en" sz="2400" b="1" i="0" u="none" strike="noStrike" cap="none">
                <a:solidFill>
                  <a:schemeClr val="dk1"/>
                </a:solidFill>
                <a:latin typeface="Calibri"/>
                <a:ea typeface="Calibri"/>
                <a:cs typeface="Calibri"/>
                <a:sym typeface="Calibri"/>
              </a:rPr>
              <a:t>method</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       setVar(var);</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   }</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0" name="Google Shape;580;p7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1" name="Google Shape;581;p7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2" name="Google Shape;582;p7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83" name="Google Shape;583;p7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Constructors vs Setter Methods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4294080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7"/>
        <p:cNvGrpSpPr/>
        <p:nvPr/>
      </p:nvGrpSpPr>
      <p:grpSpPr>
        <a:xfrm>
          <a:off x="0" y="0"/>
          <a:ext cx="0" cy="0"/>
          <a:chOff x="0" y="0"/>
          <a:chExt cx="0" cy="0"/>
        </a:xfrm>
      </p:grpSpPr>
      <p:sp>
        <p:nvSpPr>
          <p:cNvPr id="588" name="Google Shape;588;p77"/>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Continued….</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 </a:t>
            </a:r>
            <a:r>
              <a:rPr lang="en" sz="2400" b="1" i="0" u="none" strike="noStrike" cap="none">
                <a:solidFill>
                  <a:schemeClr val="dk1"/>
                </a:solidFill>
                <a:latin typeface="Calibri"/>
                <a:ea typeface="Calibri"/>
                <a:cs typeface="Calibri"/>
                <a:sym typeface="Calibri"/>
              </a:rPr>
              <a:t>  public void setVar(int var) {  </a:t>
            </a:r>
            <a:r>
              <a:rPr lang="en" sz="2400" b="0" i="0" u="none" strike="noStrike" cap="none">
                <a:solidFill>
                  <a:schemeClr val="dk1"/>
                </a:solidFill>
                <a:latin typeface="Calibri"/>
                <a:ea typeface="Calibri"/>
                <a:cs typeface="Calibri"/>
                <a:sym typeface="Calibri"/>
              </a:rPr>
              <a:t>// declaring setter method</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       this.var = var;</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       if (this.var &lt; 0){                    </a:t>
            </a:r>
            <a:r>
              <a:rPr lang="en" sz="2400" b="0" i="0" u="none" strike="noStrike" cap="none">
                <a:solidFill>
                  <a:schemeClr val="dk1"/>
                </a:solidFill>
                <a:latin typeface="Calibri"/>
                <a:ea typeface="Calibri"/>
                <a:cs typeface="Calibri"/>
                <a:sym typeface="Calibri"/>
              </a:rPr>
              <a:t>// adding constraint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          this.var = 0;</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       }</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   }</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a:t>
            </a:r>
            <a:endParaRPr sz="2400" b="1"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9" name="Google Shape;589;p7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0" name="Google Shape;590;p7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1" name="Google Shape;591;p7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92" name="Google Shape;592;p7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Constructors vs Setter Methods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5582305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6"/>
        <p:cNvGrpSpPr/>
        <p:nvPr/>
      </p:nvGrpSpPr>
      <p:grpSpPr>
        <a:xfrm>
          <a:off x="0" y="0"/>
          <a:ext cx="0" cy="0"/>
          <a:chOff x="0" y="0"/>
          <a:chExt cx="0" cy="0"/>
        </a:xfrm>
      </p:grpSpPr>
      <p:sp>
        <p:nvSpPr>
          <p:cNvPr id="597" name="Google Shape;597;p78"/>
          <p:cNvSpPr txBox="1"/>
          <p:nvPr/>
        </p:nvSpPr>
        <p:spPr>
          <a:xfrm>
            <a:off x="309000" y="89100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Constructor vs Setter: Example</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                            Constructor-----&gt;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                             Setter------------&gt;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How can we modify constructor</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To initialize the radius using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setter method?</a:t>
            </a:r>
            <a:endParaRPr sz="2400" b="0" i="0" u="none" strike="noStrike" cap="none">
              <a:solidFill>
                <a:srgbClr val="000000"/>
              </a:solidFill>
              <a:latin typeface="Calibri"/>
              <a:ea typeface="Calibri"/>
              <a:cs typeface="Calibri"/>
              <a:sym typeface="Calibri"/>
            </a:endParaRPr>
          </a:p>
        </p:txBody>
      </p:sp>
      <p:sp>
        <p:nvSpPr>
          <p:cNvPr id="598" name="Google Shape;598;p7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9" name="Google Shape;599;p7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0" name="Google Shape;600;p7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601" name="Google Shape;601;p7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Constructors vs Setter Methods</a:t>
            </a:r>
            <a:endParaRPr sz="3000" b="1" i="0" u="none" strike="noStrike" cap="none">
              <a:solidFill>
                <a:srgbClr val="FFFFFF"/>
              </a:solidFill>
              <a:latin typeface="Calibri"/>
              <a:ea typeface="Calibri"/>
              <a:cs typeface="Calibri"/>
              <a:sym typeface="Calibri"/>
            </a:endParaRPr>
          </a:p>
        </p:txBody>
      </p:sp>
      <p:pic>
        <p:nvPicPr>
          <p:cNvPr id="602" name="Google Shape;602;p78"/>
          <p:cNvPicPr preferRelativeResize="0"/>
          <p:nvPr/>
        </p:nvPicPr>
        <p:blipFill rotWithShape="1">
          <a:blip r:embed="rId3">
            <a:alphaModFix/>
          </a:blip>
          <a:srcRect/>
          <a:stretch/>
        </p:blipFill>
        <p:spPr>
          <a:xfrm>
            <a:off x="4706775" y="1812588"/>
            <a:ext cx="3278884" cy="918088"/>
          </a:xfrm>
          <a:prstGeom prst="rect">
            <a:avLst/>
          </a:prstGeom>
          <a:noFill/>
          <a:ln>
            <a:noFill/>
          </a:ln>
        </p:spPr>
      </p:pic>
      <p:pic>
        <p:nvPicPr>
          <p:cNvPr id="603" name="Google Shape;603;p78"/>
          <p:cNvPicPr preferRelativeResize="0"/>
          <p:nvPr/>
        </p:nvPicPr>
        <p:blipFill rotWithShape="1">
          <a:blip r:embed="rId4">
            <a:alphaModFix/>
          </a:blip>
          <a:srcRect/>
          <a:stretch/>
        </p:blipFill>
        <p:spPr>
          <a:xfrm>
            <a:off x="4706775" y="2863000"/>
            <a:ext cx="3278875" cy="1337400"/>
          </a:xfrm>
          <a:prstGeom prst="rect">
            <a:avLst/>
          </a:prstGeom>
          <a:noFill/>
          <a:ln>
            <a:noFill/>
          </a:ln>
        </p:spPr>
      </p:pic>
    </p:spTree>
    <p:extLst>
      <p:ext uri="{BB962C8B-B14F-4D97-AF65-F5344CB8AC3E}">
        <p14:creationId xmlns:p14="http://schemas.microsoft.com/office/powerpoint/2010/main" val="5418804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7"/>
        <p:cNvGrpSpPr/>
        <p:nvPr/>
      </p:nvGrpSpPr>
      <p:grpSpPr>
        <a:xfrm>
          <a:off x="0" y="0"/>
          <a:ext cx="0" cy="0"/>
          <a:chOff x="0" y="0"/>
          <a:chExt cx="0" cy="0"/>
        </a:xfrm>
      </p:grpSpPr>
      <p:sp>
        <p:nvSpPr>
          <p:cNvPr id="608" name="Google Shape;608;p79"/>
          <p:cNvSpPr txBox="1"/>
          <p:nvPr/>
        </p:nvSpPr>
        <p:spPr>
          <a:xfrm>
            <a:off x="631225" y="102730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Instead of directly assigning a value to radius using this.radius we can call setter method inside constructor as follows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By doing this we have ensured that our radius is always a non negative variable. If we don’t use setter method than during object creation someone can specify a negative radius too.</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609" name="Google Shape;609;p7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10" name="Google Shape;610;p7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11" name="Google Shape;611;p7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612" name="Google Shape;612;p7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Constructors vs Setter Methods</a:t>
            </a:r>
            <a:endParaRPr sz="3000" b="1" i="0" u="none" strike="noStrike" cap="none">
              <a:solidFill>
                <a:srgbClr val="FFFFFF"/>
              </a:solidFill>
              <a:latin typeface="Calibri"/>
              <a:ea typeface="Calibri"/>
              <a:cs typeface="Calibri"/>
              <a:sym typeface="Calibri"/>
            </a:endParaRPr>
          </a:p>
        </p:txBody>
      </p:sp>
      <p:pic>
        <p:nvPicPr>
          <p:cNvPr id="613" name="Google Shape;613;p79"/>
          <p:cNvPicPr preferRelativeResize="0"/>
          <p:nvPr/>
        </p:nvPicPr>
        <p:blipFill rotWithShape="1">
          <a:blip r:embed="rId3">
            <a:alphaModFix/>
          </a:blip>
          <a:srcRect/>
          <a:stretch/>
        </p:blipFill>
        <p:spPr>
          <a:xfrm>
            <a:off x="2408100" y="2237125"/>
            <a:ext cx="3541000" cy="1121650"/>
          </a:xfrm>
          <a:prstGeom prst="rect">
            <a:avLst/>
          </a:prstGeom>
          <a:noFill/>
          <a:ln>
            <a:noFill/>
          </a:ln>
        </p:spPr>
      </p:pic>
    </p:spTree>
    <p:extLst>
      <p:ext uri="{BB962C8B-B14F-4D97-AF65-F5344CB8AC3E}">
        <p14:creationId xmlns:p14="http://schemas.microsoft.com/office/powerpoint/2010/main" val="15741797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7"/>
        <p:cNvGrpSpPr/>
        <p:nvPr/>
      </p:nvGrpSpPr>
      <p:grpSpPr>
        <a:xfrm>
          <a:off x="0" y="0"/>
          <a:ext cx="0" cy="0"/>
          <a:chOff x="0" y="0"/>
          <a:chExt cx="0" cy="0"/>
        </a:xfrm>
      </p:grpSpPr>
      <p:sp>
        <p:nvSpPr>
          <p:cNvPr id="618" name="Google Shape;618;p8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19" name="Google Shape;619;p8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20" name="Google Shape;620;p8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Private Methods &amp; Constructors</a:t>
            </a:r>
            <a:endParaRPr sz="3000" b="1" i="0" u="none" strike="noStrike" cap="none">
              <a:solidFill>
                <a:srgbClr val="FFFFFF"/>
              </a:solidFill>
              <a:latin typeface="Calibri"/>
              <a:ea typeface="Calibri"/>
              <a:cs typeface="Calibri"/>
              <a:sym typeface="Calibri"/>
            </a:endParaRPr>
          </a:p>
        </p:txBody>
      </p:sp>
      <p:sp>
        <p:nvSpPr>
          <p:cNvPr id="621" name="Google Shape;621;p80"/>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You can also declare the methods or constructors as private.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private methods:</a:t>
            </a:r>
            <a:r>
              <a:rPr lang="en" sz="2400" b="0" i="0" u="none" strike="noStrike" cap="none">
                <a:solidFill>
                  <a:schemeClr val="dk1"/>
                </a:solidFill>
                <a:latin typeface="Calibri"/>
                <a:ea typeface="Calibri"/>
                <a:cs typeface="Calibri"/>
                <a:sym typeface="Calibri"/>
              </a:rPr>
              <a:t> If you declare a method of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any class as private, you can call that method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within that class only and there is no way to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call it from outside that class.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private constructors:</a:t>
            </a:r>
            <a:r>
              <a:rPr lang="en" sz="2400" b="0" i="0" u="none" strike="noStrike" cap="none">
                <a:solidFill>
                  <a:schemeClr val="dk1"/>
                </a:solidFill>
                <a:latin typeface="Calibri"/>
                <a:ea typeface="Calibri"/>
                <a:cs typeface="Calibri"/>
                <a:sym typeface="Calibri"/>
              </a:rPr>
              <a:t> If you make any class constructor private, you cannot create the instance of that class from outside the class.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622" name="Google Shape;622;p80" descr="Lock icon, vector padlock, security safety symbol"/>
          <p:cNvPicPr preferRelativeResize="0"/>
          <p:nvPr/>
        </p:nvPicPr>
        <p:blipFill rotWithShape="1">
          <a:blip r:embed="rId3">
            <a:alphaModFix/>
          </a:blip>
          <a:srcRect/>
          <a:stretch/>
        </p:blipFill>
        <p:spPr>
          <a:xfrm>
            <a:off x="6572650" y="1826525"/>
            <a:ext cx="2016376" cy="2081925"/>
          </a:xfrm>
          <a:prstGeom prst="rect">
            <a:avLst/>
          </a:prstGeom>
          <a:noFill/>
          <a:ln>
            <a:noFill/>
          </a:ln>
        </p:spPr>
      </p:pic>
    </p:spTree>
    <p:extLst>
      <p:ext uri="{BB962C8B-B14F-4D97-AF65-F5344CB8AC3E}">
        <p14:creationId xmlns:p14="http://schemas.microsoft.com/office/powerpoint/2010/main" val="2571740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6"/>
        <p:cNvGrpSpPr/>
        <p:nvPr/>
      </p:nvGrpSpPr>
      <p:grpSpPr>
        <a:xfrm>
          <a:off x="0" y="0"/>
          <a:ext cx="0" cy="0"/>
          <a:chOff x="0" y="0"/>
          <a:chExt cx="0" cy="0"/>
        </a:xfrm>
      </p:grpSpPr>
      <p:sp>
        <p:nvSpPr>
          <p:cNvPr id="627" name="Google Shape;627;p81"/>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square method() is used by the area</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method() as they are in the same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Class.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However, it can’t be used outside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its own class.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628" name="Google Shape;628;p8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29" name="Google Shape;629;p8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0" name="Google Shape;630;p8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631" name="Google Shape;631;p81"/>
          <p:cNvSpPr txBox="1"/>
          <p:nvPr/>
        </p:nvSpPr>
        <p:spPr>
          <a:xfrm>
            <a:off x="5180675" y="2815275"/>
            <a:ext cx="3482700" cy="37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4C1130"/>
                </a:solidFill>
                <a:latin typeface="Arial"/>
                <a:ea typeface="Arial"/>
                <a:cs typeface="Arial"/>
                <a:sym typeface="Arial"/>
              </a:rPr>
              <a:t>Private Method: Example</a:t>
            </a:r>
            <a:endParaRPr sz="2000" b="1" i="0" u="none" strike="noStrike" cap="none">
              <a:solidFill>
                <a:srgbClr val="4C1130"/>
              </a:solidFill>
              <a:latin typeface="Arial"/>
              <a:ea typeface="Arial"/>
              <a:cs typeface="Arial"/>
              <a:sym typeface="Arial"/>
            </a:endParaRPr>
          </a:p>
        </p:txBody>
      </p:sp>
      <p:sp>
        <p:nvSpPr>
          <p:cNvPr id="632" name="Google Shape;632;p8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Private Methods &amp; Constructors</a:t>
            </a:r>
            <a:endParaRPr sz="3000" b="1" i="0" u="none" strike="noStrike" cap="none">
              <a:solidFill>
                <a:srgbClr val="FFFFFF"/>
              </a:solidFill>
              <a:latin typeface="Calibri"/>
              <a:ea typeface="Calibri"/>
              <a:cs typeface="Calibri"/>
              <a:sym typeface="Calibri"/>
            </a:endParaRPr>
          </a:p>
        </p:txBody>
      </p:sp>
      <p:pic>
        <p:nvPicPr>
          <p:cNvPr id="633" name="Google Shape;633;p81"/>
          <p:cNvPicPr preferRelativeResize="0"/>
          <p:nvPr/>
        </p:nvPicPr>
        <p:blipFill rotWithShape="1">
          <a:blip r:embed="rId3">
            <a:alphaModFix/>
          </a:blip>
          <a:srcRect l="12660" t="31656" r="64295" b="44956"/>
          <a:stretch/>
        </p:blipFill>
        <p:spPr>
          <a:xfrm>
            <a:off x="5314637" y="908349"/>
            <a:ext cx="3214775" cy="1834326"/>
          </a:xfrm>
          <a:prstGeom prst="rect">
            <a:avLst/>
          </a:prstGeom>
          <a:noFill/>
          <a:ln w="38100"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16644140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7"/>
        <p:cNvGrpSpPr/>
        <p:nvPr/>
      </p:nvGrpSpPr>
      <p:grpSpPr>
        <a:xfrm>
          <a:off x="0" y="0"/>
          <a:ext cx="0" cy="0"/>
          <a:chOff x="0" y="0"/>
          <a:chExt cx="0" cy="0"/>
        </a:xfrm>
      </p:grpSpPr>
      <p:sp>
        <p:nvSpPr>
          <p:cNvPr id="638" name="Google Shape;638;p82"/>
          <p:cNvSpPr txBox="1"/>
          <p:nvPr/>
        </p:nvSpPr>
        <p:spPr>
          <a:xfrm>
            <a:off x="2216675" y="3854525"/>
            <a:ext cx="5143500" cy="334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4C1130"/>
              </a:solidFill>
              <a:latin typeface="Arial"/>
              <a:ea typeface="Arial"/>
              <a:cs typeface="Arial"/>
              <a:sym typeface="Arial"/>
            </a:endParaRPr>
          </a:p>
        </p:txBody>
      </p:sp>
      <p:sp>
        <p:nvSpPr>
          <p:cNvPr id="639" name="Google Shape;639;p82"/>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chemeClr val="dk1"/>
                </a:solidFill>
                <a:latin typeface="Calibri"/>
                <a:ea typeface="Calibri"/>
                <a:cs typeface="Calibri"/>
                <a:sym typeface="Calibri"/>
              </a:rPr>
              <a:t>Applications of Private Access Modifier</a:t>
            </a:r>
            <a:endParaRPr sz="2400" b="1" i="0" u="sng" strike="noStrike" cap="none">
              <a:solidFill>
                <a:srgbClr val="4C113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Declaring attributes as private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Getter Method</a:t>
            </a:r>
            <a:endParaRPr sz="24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Setters Method</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Declaring method as private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640" name="Google Shape;640;p8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1" name="Google Shape;641;p8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2" name="Google Shape;642;p82"/>
          <p:cNvSpPr txBox="1"/>
          <p:nvPr/>
        </p:nvSpPr>
        <p:spPr>
          <a:xfrm>
            <a:off x="507300" y="14350"/>
            <a:ext cx="68529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Applications of Private Access Modifier</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5626867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6"/>
        <p:cNvGrpSpPr/>
        <p:nvPr/>
      </p:nvGrpSpPr>
      <p:grpSpPr>
        <a:xfrm>
          <a:off x="0" y="0"/>
          <a:ext cx="0" cy="0"/>
          <a:chOff x="0" y="0"/>
          <a:chExt cx="0" cy="0"/>
        </a:xfrm>
      </p:grpSpPr>
      <p:sp>
        <p:nvSpPr>
          <p:cNvPr id="647" name="Google Shape;647;p83"/>
          <p:cNvSpPr txBox="1"/>
          <p:nvPr/>
        </p:nvSpPr>
        <p:spPr>
          <a:xfrm>
            <a:off x="2216675" y="3854525"/>
            <a:ext cx="5143500" cy="334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4C1130"/>
              </a:solidFill>
              <a:latin typeface="Arial"/>
              <a:ea typeface="Arial"/>
              <a:cs typeface="Arial"/>
              <a:sym typeface="Arial"/>
            </a:endParaRPr>
          </a:p>
        </p:txBody>
      </p:sp>
      <p:sp>
        <p:nvSpPr>
          <p:cNvPr id="648" name="Google Shape;648;p83"/>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Declaring constructor as private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Not possible to make objects of that class in this case</a:t>
            </a:r>
            <a:endParaRPr sz="24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Can be used in specialised cases</a:t>
            </a:r>
            <a:endParaRPr sz="2400" b="1" i="0" u="sng"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649" name="Google Shape;649;p8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0" name="Google Shape;650;p8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1" name="Google Shape;651;p83"/>
          <p:cNvSpPr txBox="1"/>
          <p:nvPr/>
        </p:nvSpPr>
        <p:spPr>
          <a:xfrm>
            <a:off x="507300" y="14350"/>
            <a:ext cx="68529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Applications of Private Access Modifier</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4501767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684"/>
        <p:cNvGrpSpPr/>
        <p:nvPr/>
      </p:nvGrpSpPr>
      <p:grpSpPr>
        <a:xfrm>
          <a:off x="0" y="0"/>
          <a:ext cx="0" cy="0"/>
          <a:chOff x="0" y="0"/>
          <a:chExt cx="0" cy="0"/>
        </a:xfrm>
      </p:grpSpPr>
      <p:sp>
        <p:nvSpPr>
          <p:cNvPr id="685" name="Google Shape;685;p87"/>
          <p:cNvSpPr/>
          <p:nvPr/>
        </p:nvSpPr>
        <p:spPr>
          <a:xfrm>
            <a:off x="663921" y="571886"/>
            <a:ext cx="2057400" cy="549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6" name="Google Shape;686;p87"/>
          <p:cNvSpPr txBox="1">
            <a:spLocks noGrp="1"/>
          </p:cNvSpPr>
          <p:nvPr>
            <p:ph type="title"/>
          </p:nvPr>
        </p:nvSpPr>
        <p:spPr>
          <a:xfrm>
            <a:off x="3032475" y="2379200"/>
            <a:ext cx="2743200" cy="781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2800"/>
              <a:buNone/>
            </a:pPr>
            <a:r>
              <a:rPr lang="en"/>
              <a:t>Thank you!</a:t>
            </a:r>
            <a:endParaRPr/>
          </a:p>
        </p:txBody>
      </p:sp>
      <p:sp>
        <p:nvSpPr>
          <p:cNvPr id="687" name="Google Shape;687;p87"/>
          <p:cNvSpPr/>
          <p:nvPr/>
        </p:nvSpPr>
        <p:spPr>
          <a:xfrm>
            <a:off x="7582359" y="0"/>
            <a:ext cx="1356600" cy="15774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8" name="Google Shape;688;p87"/>
          <p:cNvSpPr txBox="1"/>
          <p:nvPr/>
        </p:nvSpPr>
        <p:spPr>
          <a:xfrm>
            <a:off x="1413626" y="1034750"/>
            <a:ext cx="13566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400"/>
              <a:buFont typeface="Arial"/>
              <a:buNone/>
            </a:pPr>
            <a:r>
              <a:rPr lang="en" sz="1400" b="0" i="1" u="none" strike="noStrike" cap="none">
                <a:solidFill>
                  <a:srgbClr val="000000"/>
                </a:solidFill>
                <a:latin typeface="Arial"/>
                <a:ea typeface="Arial"/>
                <a:cs typeface="Arial"/>
                <a:sym typeface="Arial"/>
              </a:rPr>
              <a:t>#LifeKoKaroLift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78305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0"/>
        <p:cNvGrpSpPr/>
        <p:nvPr/>
      </p:nvGrpSpPr>
      <p:grpSpPr>
        <a:xfrm>
          <a:off x="0" y="0"/>
          <a:ext cx="0" cy="0"/>
          <a:chOff x="0" y="0"/>
          <a:chExt cx="0" cy="0"/>
        </a:xfrm>
      </p:grpSpPr>
      <p:sp>
        <p:nvSpPr>
          <p:cNvPr id="221" name="Google Shape;221;p3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2" name="Google Shape;222;p39"/>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There are some programming languages which do not follow the concepts of OOPs and are known as </a:t>
            </a:r>
            <a:r>
              <a:rPr lang="en" sz="2400" b="0" i="0" u="none" strike="noStrike" cap="none">
                <a:solidFill>
                  <a:srgbClr val="000000"/>
                </a:solidFill>
                <a:highlight>
                  <a:srgbClr val="FFFF00"/>
                </a:highlight>
                <a:latin typeface="Calibri"/>
                <a:ea typeface="Calibri"/>
                <a:cs typeface="Calibri"/>
                <a:sym typeface="Calibri"/>
              </a:rPr>
              <a:t>Procedural programming language</a:t>
            </a: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However, these general purpose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programming languages like </a:t>
            </a:r>
            <a:r>
              <a:rPr lang="en" sz="2400" b="1" i="0" u="none" strike="noStrike" cap="none">
                <a:solidFill>
                  <a:srgbClr val="000000"/>
                </a:solidFill>
                <a:latin typeface="Calibri"/>
                <a:ea typeface="Calibri"/>
                <a:cs typeface="Calibri"/>
                <a:sym typeface="Calibri"/>
              </a:rPr>
              <a:t>Java</a:t>
            </a:r>
            <a:r>
              <a:rPr lang="en" sz="2400" b="0" i="0" u="none" strike="noStrike" cap="none">
                <a:solidFill>
                  <a:srgbClr val="000000"/>
                </a:solidFill>
                <a:latin typeface="Calibri"/>
                <a:ea typeface="Calibri"/>
                <a:cs typeface="Calibri"/>
                <a:sym typeface="Calibri"/>
              </a:rPr>
              <a:t>,</a:t>
            </a:r>
            <a:r>
              <a:rPr lang="en" sz="2400" b="1" i="0" u="none" strike="noStrike" cap="none">
                <a:solidFill>
                  <a:srgbClr val="000000"/>
                </a:solidFill>
                <a:latin typeface="Calibri"/>
                <a:ea typeface="Calibri"/>
                <a:cs typeface="Calibri"/>
                <a:sym typeface="Calibri"/>
              </a:rPr>
              <a:t> </a:t>
            </a:r>
            <a:endParaRPr sz="2400" b="1"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C++</a:t>
            </a:r>
            <a:r>
              <a:rPr lang="en" sz="2400" b="0" i="0" u="none" strike="noStrike" cap="none">
                <a:solidFill>
                  <a:srgbClr val="000000"/>
                </a:solidFill>
                <a:latin typeface="Calibri"/>
                <a:ea typeface="Calibri"/>
                <a:cs typeface="Calibri"/>
                <a:sym typeface="Calibri"/>
              </a:rPr>
              <a:t>,</a:t>
            </a:r>
            <a:r>
              <a:rPr lang="en" sz="2400" b="1" i="0" u="none" strike="noStrike" cap="none">
                <a:solidFill>
                  <a:srgbClr val="000000"/>
                </a:solidFill>
                <a:latin typeface="Calibri"/>
                <a:ea typeface="Calibri"/>
                <a:cs typeface="Calibri"/>
                <a:sym typeface="Calibri"/>
              </a:rPr>
              <a:t> C#</a:t>
            </a:r>
            <a:r>
              <a:rPr lang="en" sz="2400" b="0" i="0" u="none" strike="noStrike" cap="none">
                <a:solidFill>
                  <a:srgbClr val="000000"/>
                </a:solidFill>
                <a:latin typeface="Calibri"/>
                <a:ea typeface="Calibri"/>
                <a:cs typeface="Calibri"/>
                <a:sym typeface="Calibri"/>
              </a:rPr>
              <a:t>,</a:t>
            </a:r>
            <a:r>
              <a:rPr lang="en" sz="2400" b="1" i="0" u="none" strike="noStrike" cap="none">
                <a:solidFill>
                  <a:srgbClr val="000000"/>
                </a:solidFill>
                <a:latin typeface="Calibri"/>
                <a:ea typeface="Calibri"/>
                <a:cs typeface="Calibri"/>
                <a:sym typeface="Calibri"/>
              </a:rPr>
              <a:t> Python </a:t>
            </a:r>
            <a:r>
              <a:rPr lang="en" sz="2400" b="0" i="0" u="none" strike="noStrike" cap="none">
                <a:solidFill>
                  <a:srgbClr val="000000"/>
                </a:solidFill>
                <a:latin typeface="Calibri"/>
                <a:ea typeface="Calibri"/>
                <a:cs typeface="Calibri"/>
                <a:sym typeface="Calibri"/>
              </a:rPr>
              <a:t>etc are OOPs based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programming languages.</a:t>
            </a:r>
            <a:endParaRPr sz="2400" b="0" i="0" u="none" strike="noStrike" cap="none">
              <a:solidFill>
                <a:srgbClr val="000000"/>
              </a:solidFill>
              <a:latin typeface="Calibri"/>
              <a:ea typeface="Calibri"/>
              <a:cs typeface="Calibri"/>
              <a:sym typeface="Calibri"/>
            </a:endParaRPr>
          </a:p>
        </p:txBody>
      </p:sp>
      <p:sp>
        <p:nvSpPr>
          <p:cNvPr id="223" name="Google Shape;223;p3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4" name="Google Shape;224;p3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225" name="Google Shape;225;p39" descr="programming banner, coding, best programming languages, flat illustration concept"/>
          <p:cNvPicPr preferRelativeResize="0"/>
          <p:nvPr/>
        </p:nvPicPr>
        <p:blipFill rotWithShape="1">
          <a:blip r:embed="rId3">
            <a:alphaModFix/>
          </a:blip>
          <a:srcRect/>
          <a:stretch/>
        </p:blipFill>
        <p:spPr>
          <a:xfrm>
            <a:off x="5159400" y="2367250"/>
            <a:ext cx="3871224" cy="2084500"/>
          </a:xfrm>
          <a:prstGeom prst="rect">
            <a:avLst/>
          </a:prstGeom>
          <a:noFill/>
          <a:ln>
            <a:noFill/>
          </a:ln>
        </p:spPr>
      </p:pic>
      <p:sp>
        <p:nvSpPr>
          <p:cNvPr id="226" name="Google Shape;226;p3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OOPs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p4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2" name="Google Shape;232;p4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3" name="Google Shape;233;p4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Advantages of OOPs</a:t>
            </a:r>
            <a:endParaRPr sz="3000" b="1" i="0" u="none" strike="noStrike" cap="none">
              <a:solidFill>
                <a:srgbClr val="FFFFFF"/>
              </a:solidFill>
              <a:latin typeface="Calibri"/>
              <a:ea typeface="Calibri"/>
              <a:cs typeface="Calibri"/>
              <a:sym typeface="Calibri"/>
            </a:endParaRPr>
          </a:p>
        </p:txBody>
      </p:sp>
      <p:sp>
        <p:nvSpPr>
          <p:cNvPr id="234" name="Google Shape;234;p40"/>
          <p:cNvSpPr txBox="1"/>
          <p:nvPr/>
        </p:nvSpPr>
        <p:spPr>
          <a:xfrm>
            <a:off x="284200" y="9529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Benefits of OOPs</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457200" marR="0" lvl="0" indent="-361950" algn="l" rtl="0">
              <a:lnSpc>
                <a:spcPct val="115000"/>
              </a:lnSpc>
              <a:spcBef>
                <a:spcPts val="0"/>
              </a:spcBef>
              <a:spcAft>
                <a:spcPts val="0"/>
              </a:spcAft>
              <a:buClr>
                <a:srgbClr val="000000"/>
              </a:buClr>
              <a:buSzPts val="2100"/>
              <a:buFont typeface="Calibri"/>
              <a:buChar char="●"/>
            </a:pPr>
            <a:r>
              <a:rPr lang="en" sz="2100" b="0" i="0" u="none" strike="noStrike" cap="none">
                <a:solidFill>
                  <a:srgbClr val="000000"/>
                </a:solidFill>
                <a:latin typeface="Calibri"/>
                <a:ea typeface="Calibri"/>
                <a:cs typeface="Calibri"/>
                <a:sym typeface="Calibri"/>
              </a:rPr>
              <a:t>Building a new project becomes more </a:t>
            </a:r>
            <a:endParaRPr sz="21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organised and efficient.</a:t>
            </a:r>
            <a:endParaRPr sz="2100" b="0" i="0" u="none" strike="noStrike" cap="none">
              <a:solidFill>
                <a:srgbClr val="000000"/>
              </a:solidFill>
              <a:latin typeface="Calibri"/>
              <a:ea typeface="Calibri"/>
              <a:cs typeface="Calibri"/>
              <a:sym typeface="Calibri"/>
            </a:endParaRPr>
          </a:p>
          <a:p>
            <a:pPr marL="457200" marR="0" lvl="0" indent="-361950" algn="l" rtl="0">
              <a:lnSpc>
                <a:spcPct val="115000"/>
              </a:lnSpc>
              <a:spcBef>
                <a:spcPts val="0"/>
              </a:spcBef>
              <a:spcAft>
                <a:spcPts val="0"/>
              </a:spcAft>
              <a:buClr>
                <a:srgbClr val="000000"/>
              </a:buClr>
              <a:buSzPts val="2100"/>
              <a:buFont typeface="Calibri"/>
              <a:buChar char="-"/>
            </a:pPr>
            <a:r>
              <a:rPr lang="en" sz="2100" b="0" i="0" u="none" strike="noStrike" cap="none">
                <a:solidFill>
                  <a:srgbClr val="000000"/>
                </a:solidFill>
                <a:latin typeface="Calibri"/>
                <a:ea typeface="Calibri"/>
                <a:cs typeface="Calibri"/>
                <a:sym typeface="Calibri"/>
              </a:rPr>
              <a:t>For example if the team is implementing a</a:t>
            </a: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        Payments structure for an online product</a:t>
            </a: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        It would be more efficient to implement it</a:t>
            </a: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        in independent module.</a:t>
            </a:r>
            <a:endParaRPr sz="21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235" name="Google Shape;235;p40" descr="Male hand holding megaphone with benefits speech bubble. Loudspeaker. Banner for business, marketing and advertising. Vector illustration. Vector illustration, big benefits web banner or flyer concept"/>
          <p:cNvPicPr preferRelativeResize="0"/>
          <p:nvPr/>
        </p:nvPicPr>
        <p:blipFill rotWithShape="1">
          <a:blip r:embed="rId3">
            <a:alphaModFix/>
          </a:blip>
          <a:srcRect/>
          <a:stretch/>
        </p:blipFill>
        <p:spPr>
          <a:xfrm>
            <a:off x="5787975" y="636900"/>
            <a:ext cx="3356025" cy="4506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9"/>
        <p:cNvGrpSpPr/>
        <p:nvPr/>
      </p:nvGrpSpPr>
      <p:grpSpPr>
        <a:xfrm>
          <a:off x="0" y="0"/>
          <a:ext cx="0" cy="0"/>
          <a:chOff x="0" y="0"/>
          <a:chExt cx="0" cy="0"/>
        </a:xfrm>
      </p:grpSpPr>
      <p:sp>
        <p:nvSpPr>
          <p:cNvPr id="240" name="Google Shape;240;p4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1" name="Google Shape;241;p41"/>
          <p:cNvSpPr txBox="1"/>
          <p:nvPr/>
        </p:nvSpPr>
        <p:spPr>
          <a:xfrm>
            <a:off x="172200" y="1423925"/>
            <a:ext cx="8799600" cy="25650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0"/>
              </a:spcBef>
              <a:spcAft>
                <a:spcPts val="0"/>
              </a:spcAft>
              <a:buClr>
                <a:schemeClr val="dk1"/>
              </a:buClr>
              <a:buSzPts val="2000"/>
              <a:buFont typeface="Calibri"/>
              <a:buChar char="●"/>
            </a:pPr>
            <a:r>
              <a:rPr lang="en" sz="2000" b="0" i="0" u="none" strike="noStrike" cap="none">
                <a:solidFill>
                  <a:schemeClr val="dk1"/>
                </a:solidFill>
                <a:latin typeface="Calibri"/>
                <a:ea typeface="Calibri"/>
                <a:cs typeface="Calibri"/>
                <a:sym typeface="Calibri"/>
              </a:rPr>
              <a:t>R</a:t>
            </a:r>
            <a:r>
              <a:rPr lang="en" sz="2100" b="0" i="0" u="none" strike="noStrike" cap="none">
                <a:solidFill>
                  <a:schemeClr val="dk1"/>
                </a:solidFill>
                <a:latin typeface="Calibri"/>
                <a:ea typeface="Calibri"/>
                <a:cs typeface="Calibri"/>
                <a:sym typeface="Calibri"/>
              </a:rPr>
              <a:t>eal world scenarios can be implemented naturally.</a:t>
            </a:r>
            <a:endParaRPr sz="21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 For example in the payments module there can be different modes of payment like credit card, debit card, digital wallets and digital banking. So, the team implementing these payment options in the module, each payment mode has to be implemented by different engineers.</a:t>
            </a:r>
            <a:endParaRPr sz="21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chemeClr val="dk1"/>
              </a:buClr>
              <a:buSzPts val="1100"/>
              <a:buFont typeface="Arial"/>
              <a:buNone/>
            </a:pPr>
            <a:endParaRPr sz="21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p:txBody>
      </p:sp>
      <p:sp>
        <p:nvSpPr>
          <p:cNvPr id="242" name="Google Shape;242;p4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3" name="Google Shape;243;p4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44" name="Google Shape;244;p4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3000" b="1" i="0" u="none" strike="noStrike" cap="none">
                <a:solidFill>
                  <a:schemeClr val="lt1"/>
                </a:solidFill>
                <a:latin typeface="Calibri"/>
                <a:ea typeface="Calibri"/>
                <a:cs typeface="Calibri"/>
                <a:sym typeface="Calibri"/>
              </a:rPr>
              <a:t>Advantages of OOPs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8"/>
        <p:cNvGrpSpPr/>
        <p:nvPr/>
      </p:nvGrpSpPr>
      <p:grpSpPr>
        <a:xfrm>
          <a:off x="0" y="0"/>
          <a:ext cx="0" cy="0"/>
          <a:chOff x="0" y="0"/>
          <a:chExt cx="0" cy="0"/>
        </a:xfrm>
      </p:grpSpPr>
      <p:sp>
        <p:nvSpPr>
          <p:cNvPr id="249" name="Google Shape;249;p4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0" name="Google Shape;250;p42"/>
          <p:cNvSpPr txBox="1"/>
          <p:nvPr/>
        </p:nvSpPr>
        <p:spPr>
          <a:xfrm>
            <a:off x="172200" y="546600"/>
            <a:ext cx="8799600" cy="25650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457200" marR="0" lvl="0" indent="-361950" algn="l" rtl="0">
              <a:lnSpc>
                <a:spcPct val="115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Modification and update of program becomes easier.</a:t>
            </a:r>
            <a:endParaRPr sz="21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15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For example if you want to add a new mode of payment then you just have to add a new sub module only once in the payment module and you don’t need to do it separately for every different service. Also suppose that the debit card payments are not working properly. So, we know which sub module we have to look at instead of looking at the entire code.</a:t>
            </a:r>
            <a:endParaRPr sz="2100" b="0" i="0" u="none" strike="noStrike" cap="none">
              <a:solidFill>
                <a:schemeClr val="dk1"/>
              </a:solidFill>
              <a:latin typeface="Calibri"/>
              <a:ea typeface="Calibri"/>
              <a:cs typeface="Calibri"/>
              <a:sym typeface="Calibri"/>
            </a:endParaRPr>
          </a:p>
        </p:txBody>
      </p:sp>
      <p:sp>
        <p:nvSpPr>
          <p:cNvPr id="251" name="Google Shape;251;p4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2" name="Google Shape;252;p4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53" name="Google Shape;253;p4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lt1"/>
                </a:solidFill>
                <a:latin typeface="Calibri"/>
                <a:ea typeface="Calibri"/>
                <a:cs typeface="Calibri"/>
                <a:sym typeface="Calibri"/>
              </a:rPr>
              <a:t>Advantages of OOPs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7"/>
        <p:cNvGrpSpPr/>
        <p:nvPr/>
      </p:nvGrpSpPr>
      <p:grpSpPr>
        <a:xfrm>
          <a:off x="0" y="0"/>
          <a:ext cx="0" cy="0"/>
          <a:chOff x="0" y="0"/>
          <a:chExt cx="0" cy="0"/>
        </a:xfrm>
      </p:grpSpPr>
      <p:sp>
        <p:nvSpPr>
          <p:cNvPr id="258" name="Google Shape;258;p4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9" name="Google Shape;259;p4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0" name="Google Shape;260;p4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Class</a:t>
            </a:r>
            <a:endParaRPr sz="3000" b="1" i="0" u="none" strike="noStrike" cap="none">
              <a:solidFill>
                <a:srgbClr val="FFFFFF"/>
              </a:solidFill>
              <a:latin typeface="Calibri"/>
              <a:ea typeface="Calibri"/>
              <a:cs typeface="Calibri"/>
              <a:sym typeface="Calibri"/>
            </a:endParaRPr>
          </a:p>
        </p:txBody>
      </p:sp>
      <p:sp>
        <p:nvSpPr>
          <p:cNvPr id="261" name="Google Shape;261;p43"/>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200"/>
              <a:buFont typeface="Arial"/>
              <a:buNone/>
            </a:pPr>
            <a:r>
              <a:rPr lang="en" sz="2200" b="1" i="0" u="sng" strike="noStrike" cap="none">
                <a:solidFill>
                  <a:srgbClr val="000000"/>
                </a:solidFill>
                <a:latin typeface="Calibri"/>
                <a:ea typeface="Calibri"/>
                <a:cs typeface="Calibri"/>
                <a:sym typeface="Calibri"/>
              </a:rPr>
              <a:t>What is a class?</a:t>
            </a: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r>
              <a:rPr lang="en" sz="2200" b="0" i="0" u="none" strike="noStrike" cap="none">
                <a:solidFill>
                  <a:srgbClr val="000000"/>
                </a:solidFill>
                <a:latin typeface="Calibri"/>
                <a:ea typeface="Calibri"/>
                <a:cs typeface="Calibri"/>
                <a:sym typeface="Calibri"/>
              </a:rPr>
              <a:t>A class is a blueprint of an application where you: </a:t>
            </a:r>
            <a:endParaRPr sz="2200" b="0" i="0" u="none" strike="noStrike" cap="none">
              <a:solidFill>
                <a:srgbClr val="000000"/>
              </a:solidFill>
              <a:latin typeface="Calibri"/>
              <a:ea typeface="Calibri"/>
              <a:cs typeface="Calibri"/>
              <a:sym typeface="Calibri"/>
            </a:endParaRPr>
          </a:p>
          <a:p>
            <a:pPr marL="457200" marR="0" lvl="0" indent="-368300" algn="l" rtl="0">
              <a:lnSpc>
                <a:spcPct val="115000"/>
              </a:lnSpc>
              <a:spcBef>
                <a:spcPts val="0"/>
              </a:spcBef>
              <a:spcAft>
                <a:spcPts val="0"/>
              </a:spcAft>
              <a:buClr>
                <a:srgbClr val="000000"/>
              </a:buClr>
              <a:buSzPts val="2200"/>
              <a:buFont typeface="Calibri"/>
              <a:buChar char="●"/>
            </a:pPr>
            <a:r>
              <a:rPr lang="en" sz="2200" b="0" i="0" u="none" strike="noStrike" cap="none">
                <a:solidFill>
                  <a:srgbClr val="000000"/>
                </a:solidFill>
                <a:latin typeface="Calibri"/>
                <a:ea typeface="Calibri"/>
                <a:cs typeface="Calibri"/>
                <a:sym typeface="Calibri"/>
              </a:rPr>
              <a:t>Implement methods to perform certain actions/functionalities </a:t>
            </a:r>
            <a:endParaRPr sz="2200" b="0" i="0" u="none" strike="noStrike" cap="none">
              <a:solidFill>
                <a:srgbClr val="000000"/>
              </a:solidFill>
              <a:latin typeface="Calibri"/>
              <a:ea typeface="Calibri"/>
              <a:cs typeface="Calibri"/>
              <a:sym typeface="Calibri"/>
            </a:endParaRPr>
          </a:p>
          <a:p>
            <a:pPr marL="457200" marR="0" lvl="0" indent="-368300" algn="l" rtl="0">
              <a:lnSpc>
                <a:spcPct val="115000"/>
              </a:lnSpc>
              <a:spcBef>
                <a:spcPts val="0"/>
              </a:spcBef>
              <a:spcAft>
                <a:spcPts val="0"/>
              </a:spcAft>
              <a:buClr>
                <a:srgbClr val="000000"/>
              </a:buClr>
              <a:buSzPts val="2200"/>
              <a:buFont typeface="Calibri"/>
              <a:buChar char="●"/>
            </a:pPr>
            <a:r>
              <a:rPr lang="en" sz="2200" b="0" i="0" u="none" strike="noStrike" cap="none">
                <a:solidFill>
                  <a:srgbClr val="000000"/>
                </a:solidFill>
                <a:latin typeface="Calibri"/>
                <a:ea typeface="Calibri"/>
                <a:cs typeface="Calibri"/>
                <a:sym typeface="Calibri"/>
              </a:rPr>
              <a:t>Declare variables that describe the properties of the application</a:t>
            </a:r>
            <a:endParaRPr sz="2200" b="0" i="0" u="none" strike="noStrike" cap="none">
              <a:solidFill>
                <a:srgbClr val="000000"/>
              </a:solidFill>
              <a:latin typeface="Calibri"/>
              <a:ea typeface="Calibri"/>
              <a:cs typeface="Calibri"/>
              <a:sym typeface="Calibri"/>
            </a:endParaRPr>
          </a:p>
        </p:txBody>
      </p:sp>
      <p:pic>
        <p:nvPicPr>
          <p:cNvPr id="262" name="Google Shape;262;p43" descr="Stress developing programming looking coding technology working on computer."/>
          <p:cNvPicPr preferRelativeResize="0"/>
          <p:nvPr/>
        </p:nvPicPr>
        <p:blipFill rotWithShape="1">
          <a:blip r:embed="rId3">
            <a:alphaModFix/>
          </a:blip>
          <a:srcRect/>
          <a:stretch/>
        </p:blipFill>
        <p:spPr>
          <a:xfrm>
            <a:off x="2930400" y="2692525"/>
            <a:ext cx="3283200" cy="2357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6"/>
        <p:cNvGrpSpPr/>
        <p:nvPr/>
      </p:nvGrpSpPr>
      <p:grpSpPr>
        <a:xfrm>
          <a:off x="0" y="0"/>
          <a:ext cx="0" cy="0"/>
          <a:chOff x="0" y="0"/>
          <a:chExt cx="0" cy="0"/>
        </a:xfrm>
      </p:grpSpPr>
      <p:sp>
        <p:nvSpPr>
          <p:cNvPr id="267" name="Google Shape;267;p44"/>
          <p:cNvSpPr txBox="1"/>
          <p:nvPr/>
        </p:nvSpPr>
        <p:spPr>
          <a:xfrm>
            <a:off x="507300" y="11636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 whole idea behind classes is to have independent modules in the program, each class representing one particular entity.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That entity can have various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data members, variables, and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methods linked to it.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68" name="Google Shape;268;p4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9" name="Google Shape;269;p4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0" name="Google Shape;270;p4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71" name="Google Shape;271;p44"/>
          <p:cNvSpPr/>
          <p:nvPr/>
        </p:nvSpPr>
        <p:spPr>
          <a:xfrm>
            <a:off x="4797374" y="2509600"/>
            <a:ext cx="1135717" cy="121908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0000"/>
                </a:solidFill>
                <a:latin typeface="Arial"/>
              </a:rPr>
              <a:t>class1{</a:t>
            </a:r>
            <a:br>
              <a:rPr b="0" i="0">
                <a:ln w="9525" cap="flat" cmpd="sng">
                  <a:solidFill>
                    <a:schemeClr val="dk2"/>
                  </a:solidFill>
                  <a:prstDash val="solid"/>
                  <a:round/>
                  <a:headEnd type="none" w="sm" len="sm"/>
                  <a:tailEnd type="none" w="sm" len="sm"/>
                </a:ln>
                <a:solidFill>
                  <a:srgbClr val="FF0000"/>
                </a:solidFill>
                <a:latin typeface="Arial"/>
              </a:rPr>
            </a:br>
            <a:r>
              <a:rPr b="0" i="0">
                <a:ln w="9525" cap="flat" cmpd="sng">
                  <a:solidFill>
                    <a:schemeClr val="dk2"/>
                  </a:solidFill>
                  <a:prstDash val="solid"/>
                  <a:round/>
                  <a:headEnd type="none" w="sm" len="sm"/>
                  <a:tailEnd type="none" w="sm" len="sm"/>
                </a:ln>
                <a:solidFill>
                  <a:srgbClr val="FF0000"/>
                </a:solidFill>
                <a:latin typeface="Arial"/>
              </a:rPr>
              <a:t>....</a:t>
            </a:r>
            <a:br>
              <a:rPr b="0" i="0">
                <a:ln w="9525" cap="flat" cmpd="sng">
                  <a:solidFill>
                    <a:schemeClr val="dk2"/>
                  </a:solidFill>
                  <a:prstDash val="solid"/>
                  <a:round/>
                  <a:headEnd type="none" w="sm" len="sm"/>
                  <a:tailEnd type="none" w="sm" len="sm"/>
                </a:ln>
                <a:solidFill>
                  <a:srgbClr val="FF0000"/>
                </a:solidFill>
                <a:latin typeface="Arial"/>
              </a:rPr>
            </a:br>
            <a:r>
              <a:rPr b="0" i="0">
                <a:ln w="9525" cap="flat" cmpd="sng">
                  <a:solidFill>
                    <a:schemeClr val="dk2"/>
                  </a:solidFill>
                  <a:prstDash val="solid"/>
                  <a:round/>
                  <a:headEnd type="none" w="sm" len="sm"/>
                  <a:tailEnd type="none" w="sm" len="sm"/>
                </a:ln>
                <a:solidFill>
                  <a:srgbClr val="FF0000"/>
                </a:solidFill>
                <a:latin typeface="Arial"/>
              </a:rPr>
              <a:t>}</a:t>
            </a:r>
          </a:p>
        </p:txBody>
      </p:sp>
      <p:sp>
        <p:nvSpPr>
          <p:cNvPr id="272" name="Google Shape;272;p44"/>
          <p:cNvSpPr/>
          <p:nvPr/>
        </p:nvSpPr>
        <p:spPr>
          <a:xfrm>
            <a:off x="6397574" y="2509600"/>
            <a:ext cx="1135717" cy="121908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FF"/>
                </a:solidFill>
                <a:latin typeface="Arial"/>
              </a:rPr>
              <a:t>class2{</a:t>
            </a:r>
            <a:br>
              <a:rPr b="0" i="0">
                <a:ln w="9525" cap="flat" cmpd="sng">
                  <a:solidFill>
                    <a:schemeClr val="dk2"/>
                  </a:solidFill>
                  <a:prstDash val="solid"/>
                  <a:round/>
                  <a:headEnd type="none" w="sm" len="sm"/>
                  <a:tailEnd type="none" w="sm" len="sm"/>
                </a:ln>
                <a:solidFill>
                  <a:srgbClr val="0000FF"/>
                </a:solidFill>
                <a:latin typeface="Arial"/>
              </a:rPr>
            </a:br>
            <a:r>
              <a:rPr b="0" i="0">
                <a:ln w="9525" cap="flat" cmpd="sng">
                  <a:solidFill>
                    <a:schemeClr val="dk2"/>
                  </a:solidFill>
                  <a:prstDash val="solid"/>
                  <a:round/>
                  <a:headEnd type="none" w="sm" len="sm"/>
                  <a:tailEnd type="none" w="sm" len="sm"/>
                </a:ln>
                <a:solidFill>
                  <a:srgbClr val="0000FF"/>
                </a:solidFill>
                <a:latin typeface="Arial"/>
              </a:rPr>
              <a:t>....</a:t>
            </a:r>
            <a:br>
              <a:rPr b="0" i="0">
                <a:ln w="9525" cap="flat" cmpd="sng">
                  <a:solidFill>
                    <a:schemeClr val="dk2"/>
                  </a:solidFill>
                  <a:prstDash val="solid"/>
                  <a:round/>
                  <a:headEnd type="none" w="sm" len="sm"/>
                  <a:tailEnd type="none" w="sm" len="sm"/>
                </a:ln>
                <a:solidFill>
                  <a:srgbClr val="0000FF"/>
                </a:solidFill>
                <a:latin typeface="Arial"/>
              </a:rPr>
            </a:br>
            <a:r>
              <a:rPr b="0" i="0">
                <a:ln w="9525" cap="flat" cmpd="sng">
                  <a:solidFill>
                    <a:schemeClr val="dk2"/>
                  </a:solidFill>
                  <a:prstDash val="solid"/>
                  <a:round/>
                  <a:headEnd type="none" w="sm" len="sm"/>
                  <a:tailEnd type="none" w="sm" len="sm"/>
                </a:ln>
                <a:solidFill>
                  <a:srgbClr val="0000FF"/>
                </a:solidFill>
                <a:latin typeface="Arial"/>
              </a:rPr>
              <a:t>}</a:t>
            </a:r>
          </a:p>
        </p:txBody>
      </p:sp>
      <p:sp>
        <p:nvSpPr>
          <p:cNvPr id="273" name="Google Shape;273;p44"/>
          <p:cNvSpPr/>
          <p:nvPr/>
        </p:nvSpPr>
        <p:spPr>
          <a:xfrm>
            <a:off x="7761399" y="2509588"/>
            <a:ext cx="1135717" cy="121908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1C232"/>
                </a:solidFill>
                <a:latin typeface="Arial"/>
              </a:rPr>
              <a:t>class3{</a:t>
            </a:r>
            <a:br>
              <a:rPr b="0" i="0">
                <a:ln w="9525" cap="flat" cmpd="sng">
                  <a:solidFill>
                    <a:schemeClr val="dk2"/>
                  </a:solidFill>
                  <a:prstDash val="solid"/>
                  <a:round/>
                  <a:headEnd type="none" w="sm" len="sm"/>
                  <a:tailEnd type="none" w="sm" len="sm"/>
                </a:ln>
                <a:solidFill>
                  <a:srgbClr val="F1C232"/>
                </a:solidFill>
                <a:latin typeface="Arial"/>
              </a:rPr>
            </a:br>
            <a:r>
              <a:rPr b="0" i="0">
                <a:ln w="9525" cap="flat" cmpd="sng">
                  <a:solidFill>
                    <a:schemeClr val="dk2"/>
                  </a:solidFill>
                  <a:prstDash val="solid"/>
                  <a:round/>
                  <a:headEnd type="none" w="sm" len="sm"/>
                  <a:tailEnd type="none" w="sm" len="sm"/>
                </a:ln>
                <a:solidFill>
                  <a:srgbClr val="F1C232"/>
                </a:solidFill>
                <a:latin typeface="Arial"/>
              </a:rPr>
              <a:t>....</a:t>
            </a:r>
            <a:br>
              <a:rPr b="0" i="0">
                <a:ln w="9525" cap="flat" cmpd="sng">
                  <a:solidFill>
                    <a:schemeClr val="dk2"/>
                  </a:solidFill>
                  <a:prstDash val="solid"/>
                  <a:round/>
                  <a:headEnd type="none" w="sm" len="sm"/>
                  <a:tailEnd type="none" w="sm" len="sm"/>
                </a:ln>
                <a:solidFill>
                  <a:srgbClr val="F1C232"/>
                </a:solidFill>
                <a:latin typeface="Arial"/>
              </a:rPr>
            </a:br>
            <a:r>
              <a:rPr b="0" i="0">
                <a:ln w="9525" cap="flat" cmpd="sng">
                  <a:solidFill>
                    <a:schemeClr val="dk2"/>
                  </a:solidFill>
                  <a:prstDash val="solid"/>
                  <a:round/>
                  <a:headEnd type="none" w="sm" len="sm"/>
                  <a:tailEnd type="none" w="sm" len="sm"/>
                </a:ln>
                <a:solidFill>
                  <a:srgbClr val="F1C232"/>
                </a:solidFill>
                <a:latin typeface="Arial"/>
              </a:rPr>
              <a:t>}</a:t>
            </a:r>
          </a:p>
        </p:txBody>
      </p:sp>
      <p:sp>
        <p:nvSpPr>
          <p:cNvPr id="274" name="Google Shape;274;p4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Class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8"/>
        <p:cNvGrpSpPr/>
        <p:nvPr/>
      </p:nvGrpSpPr>
      <p:grpSpPr>
        <a:xfrm>
          <a:off x="0" y="0"/>
          <a:ext cx="0" cy="0"/>
          <a:chOff x="0" y="0"/>
          <a:chExt cx="0" cy="0"/>
        </a:xfrm>
      </p:grpSpPr>
      <p:sp>
        <p:nvSpPr>
          <p:cNvPr id="279" name="Google Shape;279;p4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0" name="Google Shape;280;p4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1" name="Google Shape;281;p4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Class</a:t>
            </a:r>
            <a:endParaRPr sz="3000" b="1" i="0" u="none" strike="noStrike" cap="none">
              <a:solidFill>
                <a:srgbClr val="FFFFFF"/>
              </a:solidFill>
              <a:latin typeface="Calibri"/>
              <a:ea typeface="Calibri"/>
              <a:cs typeface="Calibri"/>
              <a:sym typeface="Calibri"/>
            </a:endParaRPr>
          </a:p>
        </p:txBody>
      </p:sp>
      <p:sp>
        <p:nvSpPr>
          <p:cNvPr id="282" name="Google Shape;282;p45"/>
          <p:cNvSpPr txBox="1"/>
          <p:nvPr/>
        </p:nvSpPr>
        <p:spPr>
          <a:xfrm>
            <a:off x="639125" y="9968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And as a good practice, the public static void main method is kept in a separate class named Main.</a:t>
            </a:r>
            <a:endParaRPr sz="2200" b="0" i="0" u="none" strike="noStrike" cap="none">
              <a:solidFill>
                <a:srgbClr val="000000"/>
              </a:solidFill>
              <a:latin typeface="Calibri"/>
              <a:ea typeface="Calibri"/>
              <a:cs typeface="Calibri"/>
              <a:sym typeface="Calibri"/>
            </a:endParaRPr>
          </a:p>
        </p:txBody>
      </p:sp>
      <p:pic>
        <p:nvPicPr>
          <p:cNvPr id="283" name="Google Shape;283;p45"/>
          <p:cNvPicPr preferRelativeResize="0"/>
          <p:nvPr/>
        </p:nvPicPr>
        <p:blipFill rotWithShape="1">
          <a:blip r:embed="rId3">
            <a:alphaModFix/>
          </a:blip>
          <a:srcRect/>
          <a:stretch/>
        </p:blipFill>
        <p:spPr>
          <a:xfrm>
            <a:off x="1631738" y="2450075"/>
            <a:ext cx="5122986" cy="1801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7"/>
        <p:cNvGrpSpPr/>
        <p:nvPr/>
      </p:nvGrpSpPr>
      <p:grpSpPr>
        <a:xfrm>
          <a:off x="0" y="0"/>
          <a:ext cx="0" cy="0"/>
          <a:chOff x="0" y="0"/>
          <a:chExt cx="0" cy="0"/>
        </a:xfrm>
      </p:grpSpPr>
      <p:sp>
        <p:nvSpPr>
          <p:cNvPr id="288" name="Google Shape;288;p46"/>
          <p:cNvSpPr txBox="1"/>
          <p:nvPr/>
        </p:nvSpPr>
        <p:spPr>
          <a:xfrm>
            <a:off x="85900" y="835750"/>
            <a:ext cx="8014500" cy="25650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15000"/>
              </a:lnSpc>
              <a:spcBef>
                <a:spcPts val="0"/>
              </a:spcBef>
              <a:spcAft>
                <a:spcPts val="0"/>
              </a:spcAft>
              <a:buClr>
                <a:srgbClr val="000000"/>
              </a:buClr>
              <a:buSzPts val="2100"/>
              <a:buFont typeface="Calibri"/>
              <a:buChar char="●"/>
            </a:pPr>
            <a:r>
              <a:rPr lang="en" sz="2100" b="0" i="0" u="none" strike="noStrike" cap="none">
                <a:solidFill>
                  <a:srgbClr val="000000"/>
                </a:solidFill>
                <a:latin typeface="Calibri"/>
                <a:ea typeface="Calibri"/>
                <a:cs typeface="Calibri"/>
                <a:sym typeface="Calibri"/>
              </a:rPr>
              <a:t>You can have a different name for the </a:t>
            </a:r>
            <a:endParaRPr sz="21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class that contains the main method. </a:t>
            </a:r>
            <a:endParaRPr sz="21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457200" marR="0" lvl="0" indent="-361950" algn="l" rtl="0">
              <a:lnSpc>
                <a:spcPct val="115000"/>
              </a:lnSpc>
              <a:spcBef>
                <a:spcPts val="0"/>
              </a:spcBef>
              <a:spcAft>
                <a:spcPts val="0"/>
              </a:spcAft>
              <a:buClr>
                <a:srgbClr val="000000"/>
              </a:buClr>
              <a:buSzPts val="2100"/>
              <a:buFont typeface="Calibri"/>
              <a:buChar char="●"/>
            </a:pPr>
            <a:r>
              <a:rPr lang="en" sz="2100" b="0" i="0" u="none" strike="noStrike" cap="none">
                <a:solidFill>
                  <a:srgbClr val="000000"/>
                </a:solidFill>
                <a:latin typeface="Calibri"/>
                <a:ea typeface="Calibri"/>
                <a:cs typeface="Calibri"/>
                <a:sym typeface="Calibri"/>
              </a:rPr>
              <a:t>However, the name of the Java file has</a:t>
            </a:r>
            <a:endParaRPr sz="21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 to be the same as the name of that</a:t>
            </a:r>
            <a:endParaRPr sz="21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 particular class.</a:t>
            </a:r>
            <a:endParaRPr sz="21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457200" marR="0" lvl="0" indent="-361950" algn="l" rtl="0">
              <a:lnSpc>
                <a:spcPct val="115000"/>
              </a:lnSpc>
              <a:spcBef>
                <a:spcPts val="0"/>
              </a:spcBef>
              <a:spcAft>
                <a:spcPts val="0"/>
              </a:spcAft>
              <a:buClr>
                <a:srgbClr val="000000"/>
              </a:buClr>
              <a:buSzPts val="2100"/>
              <a:buFont typeface="Calibri"/>
              <a:buChar char="●"/>
            </a:pPr>
            <a:r>
              <a:rPr lang="en" sz="2100" b="0" i="0" u="none" strike="noStrike" cap="none">
                <a:solidFill>
                  <a:srgbClr val="000000"/>
                </a:solidFill>
                <a:latin typeface="Calibri"/>
                <a:ea typeface="Calibri"/>
                <a:cs typeface="Calibri"/>
                <a:sym typeface="Calibri"/>
              </a:rPr>
              <a:t>Whenever you need to assign values to</a:t>
            </a:r>
            <a:endParaRPr sz="21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 the variables of a particular class, or </a:t>
            </a:r>
            <a:endParaRPr sz="21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call the methods of that class, you can </a:t>
            </a:r>
            <a:endParaRPr sz="21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do it in the main method</a:t>
            </a:r>
            <a:r>
              <a:rPr lang="en" sz="2200" b="0" i="0" u="none" strike="noStrike" cap="none">
                <a:solidFill>
                  <a:srgbClr val="000000"/>
                </a:solidFill>
                <a:latin typeface="Calibri"/>
                <a:ea typeface="Calibri"/>
                <a:cs typeface="Calibri"/>
                <a:sym typeface="Calibri"/>
              </a:rPr>
              <a:t>. </a:t>
            </a:r>
            <a:endParaRPr sz="2200" b="0" i="0" u="none" strike="noStrike" cap="none">
              <a:solidFill>
                <a:srgbClr val="000000"/>
              </a:solidFill>
              <a:latin typeface="Calibri"/>
              <a:ea typeface="Calibri"/>
              <a:cs typeface="Calibri"/>
              <a:sym typeface="Calibri"/>
            </a:endParaRPr>
          </a:p>
        </p:txBody>
      </p:sp>
      <p:sp>
        <p:nvSpPr>
          <p:cNvPr id="289" name="Google Shape;289;p4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0" name="Google Shape;290;p4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1" name="Google Shape;291;p4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92" name="Google Shape;292;p4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Class</a:t>
            </a:r>
            <a:endParaRPr sz="3000" b="1" i="0" u="none" strike="noStrike" cap="none">
              <a:solidFill>
                <a:srgbClr val="FFFFFF"/>
              </a:solidFill>
              <a:latin typeface="Calibri"/>
              <a:ea typeface="Calibri"/>
              <a:cs typeface="Calibri"/>
              <a:sym typeface="Calibri"/>
            </a:endParaRPr>
          </a:p>
        </p:txBody>
      </p:sp>
      <p:pic>
        <p:nvPicPr>
          <p:cNvPr id="293" name="Google Shape;293;p46"/>
          <p:cNvPicPr preferRelativeResize="0"/>
          <p:nvPr/>
        </p:nvPicPr>
        <p:blipFill rotWithShape="1">
          <a:blip r:embed="rId3">
            <a:alphaModFix/>
          </a:blip>
          <a:srcRect/>
          <a:stretch/>
        </p:blipFill>
        <p:spPr>
          <a:xfrm>
            <a:off x="5342825" y="984475"/>
            <a:ext cx="3593224" cy="39111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
        <p:cNvGrpSpPr/>
        <p:nvPr/>
      </p:nvGrpSpPr>
      <p:grpSpPr>
        <a:xfrm>
          <a:off x="0" y="0"/>
          <a:ext cx="0" cy="0"/>
          <a:chOff x="0" y="0"/>
          <a:chExt cx="0" cy="0"/>
        </a:xfrm>
      </p:grpSpPr>
      <p:sp>
        <p:nvSpPr>
          <p:cNvPr id="134" name="Google Shape;134;p3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5" name="Google Shape;135;p3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6" name="Google Shape;136;p3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Today’s Agenda</a:t>
            </a:r>
            <a:endParaRPr sz="3000" b="1" i="0" u="none" strike="noStrike" cap="none">
              <a:solidFill>
                <a:srgbClr val="FFFFFF"/>
              </a:solidFill>
              <a:latin typeface="Calibri"/>
              <a:ea typeface="Calibri"/>
              <a:cs typeface="Calibri"/>
              <a:sym typeface="Calibri"/>
            </a:endParaRPr>
          </a:p>
        </p:txBody>
      </p:sp>
      <p:sp>
        <p:nvSpPr>
          <p:cNvPr id="137" name="Google Shape;137;p30"/>
          <p:cNvSpPr txBox="1"/>
          <p:nvPr/>
        </p:nvSpPr>
        <p:spPr>
          <a:xfrm>
            <a:off x="507300" y="1289250"/>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Introduction to OOPs</a:t>
            </a: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Advantages of OOPs</a:t>
            </a: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Introduction to Classes</a:t>
            </a: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Concept of Multiple Classes</a:t>
            </a: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Introduction to Objects</a:t>
            </a: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Concept of Multiple Objects</a:t>
            </a:r>
            <a:endParaRPr sz="2400" b="0" i="0" u="none" strike="noStrike" cap="none">
              <a:solidFill>
                <a:srgbClr val="000000"/>
              </a:solidFill>
              <a:latin typeface="Calibri"/>
              <a:ea typeface="Calibri"/>
              <a:cs typeface="Calibri"/>
              <a:sym typeface="Calibri"/>
            </a:endParaRPr>
          </a:p>
          <a:p>
            <a:pPr marL="457200" lvl="0" indent="-381000" algn="l" rtl="0">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Constructor &amp; Its Types</a:t>
            </a:r>
            <a:endParaRPr sz="2400">
              <a:solidFill>
                <a:schemeClr val="dk1"/>
              </a:solidFill>
              <a:latin typeface="Calibri"/>
              <a:ea typeface="Calibri"/>
              <a:cs typeface="Calibri"/>
              <a:sym typeface="Calibri"/>
            </a:endParaRPr>
          </a:p>
          <a:p>
            <a:pPr marL="457200" lvl="0" indent="-381000" algn="l" rtl="0">
              <a:lnSpc>
                <a:spcPct val="100000"/>
              </a:lnSpc>
              <a:spcBef>
                <a:spcPts val="0"/>
              </a:spcBef>
              <a:spcAft>
                <a:spcPts val="0"/>
              </a:spcAft>
              <a:buSzPts val="2400"/>
              <a:buFont typeface="Calibri"/>
              <a:buChar char="●"/>
            </a:pPr>
            <a:r>
              <a:rPr lang="en" sz="2400">
                <a:solidFill>
                  <a:schemeClr val="dk1"/>
                </a:solidFill>
                <a:latin typeface="Calibri"/>
                <a:ea typeface="Calibri"/>
                <a:cs typeface="Calibri"/>
                <a:sym typeface="Calibri"/>
              </a:rPr>
              <a:t>Use of this Keyword</a:t>
            </a:r>
            <a:endParaRPr sz="2400">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7"/>
        <p:cNvGrpSpPr/>
        <p:nvPr/>
      </p:nvGrpSpPr>
      <p:grpSpPr>
        <a:xfrm>
          <a:off x="0" y="0"/>
          <a:ext cx="0" cy="0"/>
          <a:chOff x="0" y="0"/>
          <a:chExt cx="0" cy="0"/>
        </a:xfrm>
      </p:grpSpPr>
      <p:sp>
        <p:nvSpPr>
          <p:cNvPr id="298" name="Google Shape;298;p4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9" name="Google Shape;299;p47"/>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Since variables/methods are declared in a different class, and accessed/called in a different class, you need to use the dot operator to do this.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  						 </a:t>
            </a:r>
            <a:r>
              <a:rPr lang="en" sz="2400" b="1" i="0" u="none" strike="noStrike" cap="none">
                <a:solidFill>
                  <a:srgbClr val="4C1130"/>
                </a:solidFill>
                <a:latin typeface="Calibri"/>
                <a:ea typeface="Calibri"/>
                <a:cs typeface="Calibri"/>
                <a:sym typeface="Calibri"/>
              </a:rPr>
              <a:t>Using . operator</a:t>
            </a:r>
            <a:endParaRPr sz="2400" b="1" i="0" u="none" strike="noStrike" cap="none">
              <a:solidFill>
                <a:srgbClr val="4C1130"/>
              </a:solidFill>
              <a:latin typeface="Calibri"/>
              <a:ea typeface="Calibri"/>
              <a:cs typeface="Calibri"/>
              <a:sym typeface="Calibri"/>
            </a:endParaRPr>
          </a:p>
        </p:txBody>
      </p:sp>
      <p:sp>
        <p:nvSpPr>
          <p:cNvPr id="300" name="Google Shape;300;p4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1" name="Google Shape;301;p4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02" name="Google Shape;302;p47"/>
          <p:cNvSpPr/>
          <p:nvPr/>
        </p:nvSpPr>
        <p:spPr>
          <a:xfrm>
            <a:off x="606374" y="2874700"/>
            <a:ext cx="1135717" cy="121908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0000"/>
                </a:solidFill>
                <a:latin typeface="Arial"/>
              </a:rPr>
              <a:t>class1{</a:t>
            </a:r>
            <a:br>
              <a:rPr b="0" i="0">
                <a:ln w="9525" cap="flat" cmpd="sng">
                  <a:solidFill>
                    <a:schemeClr val="dk2"/>
                  </a:solidFill>
                  <a:prstDash val="solid"/>
                  <a:round/>
                  <a:headEnd type="none" w="sm" len="sm"/>
                  <a:tailEnd type="none" w="sm" len="sm"/>
                </a:ln>
                <a:solidFill>
                  <a:srgbClr val="FF0000"/>
                </a:solidFill>
                <a:latin typeface="Arial"/>
              </a:rPr>
            </a:br>
            <a:r>
              <a:rPr b="0" i="0">
                <a:ln w="9525" cap="flat" cmpd="sng">
                  <a:solidFill>
                    <a:schemeClr val="dk2"/>
                  </a:solidFill>
                  <a:prstDash val="solid"/>
                  <a:round/>
                  <a:headEnd type="none" w="sm" len="sm"/>
                  <a:tailEnd type="none" w="sm" len="sm"/>
                </a:ln>
                <a:solidFill>
                  <a:srgbClr val="FF0000"/>
                </a:solidFill>
                <a:latin typeface="Arial"/>
              </a:rPr>
              <a:t>....</a:t>
            </a:r>
            <a:br>
              <a:rPr b="0" i="0">
                <a:ln w="9525" cap="flat" cmpd="sng">
                  <a:solidFill>
                    <a:schemeClr val="dk2"/>
                  </a:solidFill>
                  <a:prstDash val="solid"/>
                  <a:round/>
                  <a:headEnd type="none" w="sm" len="sm"/>
                  <a:tailEnd type="none" w="sm" len="sm"/>
                </a:ln>
                <a:solidFill>
                  <a:srgbClr val="FF0000"/>
                </a:solidFill>
                <a:latin typeface="Arial"/>
              </a:rPr>
            </a:br>
            <a:r>
              <a:rPr b="0" i="0">
                <a:ln w="9525" cap="flat" cmpd="sng">
                  <a:solidFill>
                    <a:schemeClr val="dk2"/>
                  </a:solidFill>
                  <a:prstDash val="solid"/>
                  <a:round/>
                  <a:headEnd type="none" w="sm" len="sm"/>
                  <a:tailEnd type="none" w="sm" len="sm"/>
                </a:ln>
                <a:solidFill>
                  <a:srgbClr val="FF0000"/>
                </a:solidFill>
                <a:latin typeface="Arial"/>
              </a:rPr>
              <a:t>}</a:t>
            </a:r>
          </a:p>
        </p:txBody>
      </p:sp>
      <p:sp>
        <p:nvSpPr>
          <p:cNvPr id="303" name="Google Shape;303;p47"/>
          <p:cNvSpPr/>
          <p:nvPr/>
        </p:nvSpPr>
        <p:spPr>
          <a:xfrm>
            <a:off x="7159574" y="2874700"/>
            <a:ext cx="1135717" cy="121908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0000FF"/>
                </a:solidFill>
                <a:latin typeface="Arial"/>
              </a:rPr>
              <a:t>class2{</a:t>
            </a:r>
            <a:br>
              <a:rPr b="0" i="0">
                <a:ln w="9525" cap="flat" cmpd="sng">
                  <a:solidFill>
                    <a:schemeClr val="dk2"/>
                  </a:solidFill>
                  <a:prstDash val="solid"/>
                  <a:round/>
                  <a:headEnd type="none" w="sm" len="sm"/>
                  <a:tailEnd type="none" w="sm" len="sm"/>
                </a:ln>
                <a:solidFill>
                  <a:srgbClr val="0000FF"/>
                </a:solidFill>
                <a:latin typeface="Arial"/>
              </a:rPr>
            </a:br>
            <a:r>
              <a:rPr b="0" i="0">
                <a:ln w="9525" cap="flat" cmpd="sng">
                  <a:solidFill>
                    <a:schemeClr val="dk2"/>
                  </a:solidFill>
                  <a:prstDash val="solid"/>
                  <a:round/>
                  <a:headEnd type="none" w="sm" len="sm"/>
                  <a:tailEnd type="none" w="sm" len="sm"/>
                </a:ln>
                <a:solidFill>
                  <a:srgbClr val="0000FF"/>
                </a:solidFill>
                <a:latin typeface="Arial"/>
              </a:rPr>
              <a:t>....</a:t>
            </a:r>
            <a:br>
              <a:rPr b="0" i="0">
                <a:ln w="9525" cap="flat" cmpd="sng">
                  <a:solidFill>
                    <a:schemeClr val="dk2"/>
                  </a:solidFill>
                  <a:prstDash val="solid"/>
                  <a:round/>
                  <a:headEnd type="none" w="sm" len="sm"/>
                  <a:tailEnd type="none" w="sm" len="sm"/>
                </a:ln>
                <a:solidFill>
                  <a:srgbClr val="0000FF"/>
                </a:solidFill>
                <a:latin typeface="Arial"/>
              </a:rPr>
            </a:br>
            <a:r>
              <a:rPr b="0" i="0">
                <a:ln w="9525" cap="flat" cmpd="sng">
                  <a:solidFill>
                    <a:schemeClr val="dk2"/>
                  </a:solidFill>
                  <a:prstDash val="solid"/>
                  <a:round/>
                  <a:headEnd type="none" w="sm" len="sm"/>
                  <a:tailEnd type="none" w="sm" len="sm"/>
                </a:ln>
                <a:solidFill>
                  <a:srgbClr val="0000FF"/>
                </a:solidFill>
                <a:latin typeface="Arial"/>
              </a:rPr>
              <a:t>}</a:t>
            </a:r>
          </a:p>
        </p:txBody>
      </p:sp>
      <p:sp>
        <p:nvSpPr>
          <p:cNvPr id="304" name="Google Shape;304;p47"/>
          <p:cNvSpPr/>
          <p:nvPr/>
        </p:nvSpPr>
        <p:spPr>
          <a:xfrm>
            <a:off x="1742100" y="3495100"/>
            <a:ext cx="5417400" cy="2430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4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Class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9"/>
        <p:cNvGrpSpPr/>
        <p:nvPr/>
      </p:nvGrpSpPr>
      <p:grpSpPr>
        <a:xfrm>
          <a:off x="0" y="0"/>
          <a:ext cx="0" cy="0"/>
          <a:chOff x="0" y="0"/>
          <a:chExt cx="0" cy="0"/>
        </a:xfrm>
      </p:grpSpPr>
      <p:sp>
        <p:nvSpPr>
          <p:cNvPr id="310" name="Google Shape;310;p4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1" name="Google Shape;311;p48"/>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12" name="Google Shape;312;p4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3" name="Google Shape;313;p4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Class: Example</a:t>
            </a:r>
            <a:endParaRPr sz="3000" b="1" i="0" u="none" strike="noStrike" cap="none">
              <a:solidFill>
                <a:srgbClr val="FFFFFF"/>
              </a:solidFill>
              <a:latin typeface="Calibri"/>
              <a:ea typeface="Calibri"/>
              <a:cs typeface="Calibri"/>
              <a:sym typeface="Calibri"/>
            </a:endParaRPr>
          </a:p>
        </p:txBody>
      </p:sp>
      <p:sp>
        <p:nvSpPr>
          <p:cNvPr id="314" name="Google Shape;314;p48"/>
          <p:cNvSpPr txBox="1"/>
          <p:nvPr/>
        </p:nvSpPr>
        <p:spPr>
          <a:xfrm>
            <a:off x="1958250" y="4051000"/>
            <a:ext cx="5193000" cy="35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4C1130"/>
                </a:solidFill>
                <a:latin typeface="Arial"/>
                <a:ea typeface="Arial"/>
                <a:cs typeface="Arial"/>
                <a:sym typeface="Arial"/>
              </a:rPr>
              <a:t>Class: Example</a:t>
            </a:r>
            <a:endParaRPr sz="2000" b="1" i="0" u="none" strike="noStrike" cap="none">
              <a:solidFill>
                <a:srgbClr val="4C1130"/>
              </a:solidFill>
              <a:latin typeface="Arial"/>
              <a:ea typeface="Arial"/>
              <a:cs typeface="Arial"/>
              <a:sym typeface="Arial"/>
            </a:endParaRPr>
          </a:p>
        </p:txBody>
      </p:sp>
      <p:pic>
        <p:nvPicPr>
          <p:cNvPr id="315" name="Google Shape;315;p48"/>
          <p:cNvPicPr preferRelativeResize="0"/>
          <p:nvPr/>
        </p:nvPicPr>
        <p:blipFill rotWithShape="1">
          <a:blip r:embed="rId3">
            <a:alphaModFix/>
          </a:blip>
          <a:srcRect l="12469" t="35897" r="58523" b="34690"/>
          <a:stretch/>
        </p:blipFill>
        <p:spPr>
          <a:xfrm>
            <a:off x="2074600" y="1147999"/>
            <a:ext cx="4994776" cy="2847525"/>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9"/>
        <p:cNvGrpSpPr/>
        <p:nvPr/>
      </p:nvGrpSpPr>
      <p:grpSpPr>
        <a:xfrm>
          <a:off x="0" y="0"/>
          <a:ext cx="0" cy="0"/>
          <a:chOff x="0" y="0"/>
          <a:chExt cx="0" cy="0"/>
        </a:xfrm>
      </p:grpSpPr>
      <p:sp>
        <p:nvSpPr>
          <p:cNvPr id="320" name="Google Shape;320;p4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1" name="Google Shape;321;p4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2" name="Google Shape;322;p4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23" name="Google Shape;323;p49"/>
          <p:cNvSpPr txBox="1"/>
          <p:nvPr/>
        </p:nvSpPr>
        <p:spPr>
          <a:xfrm>
            <a:off x="507300" y="915775"/>
            <a:ext cx="8014500" cy="1006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There are two methods in the </a:t>
            </a:r>
            <a:r>
              <a:rPr lang="en" sz="2400" b="1" i="0" u="none" strike="noStrike" cap="none">
                <a:solidFill>
                  <a:srgbClr val="000000"/>
                </a:solidFill>
                <a:latin typeface="Calibri"/>
                <a:ea typeface="Calibri"/>
                <a:cs typeface="Calibri"/>
                <a:sym typeface="Calibri"/>
              </a:rPr>
              <a:t>main class</a:t>
            </a:r>
            <a:r>
              <a:rPr lang="en" sz="2400" b="0" i="0" u="none" strike="noStrike" cap="none">
                <a:solidFill>
                  <a:srgbClr val="000000"/>
                </a:solidFill>
                <a:latin typeface="Calibri"/>
                <a:ea typeface="Calibri"/>
                <a:cs typeface="Calibri"/>
                <a:sym typeface="Calibri"/>
              </a:rPr>
              <a:t>: </a:t>
            </a:r>
            <a:r>
              <a:rPr lang="en" sz="2400" b="1" i="0" u="none" strike="noStrike" cap="none">
                <a:solidFill>
                  <a:srgbClr val="000000"/>
                </a:solidFill>
                <a:latin typeface="Calibri"/>
                <a:ea typeface="Calibri"/>
                <a:cs typeface="Calibri"/>
                <a:sym typeface="Calibri"/>
              </a:rPr>
              <a:t>main method </a:t>
            </a:r>
            <a:r>
              <a:rPr lang="en" sz="2400" b="0" i="0" u="none" strike="noStrike" cap="none">
                <a:solidFill>
                  <a:srgbClr val="000000"/>
                </a:solidFill>
                <a:latin typeface="Calibri"/>
                <a:ea typeface="Calibri"/>
                <a:cs typeface="Calibri"/>
                <a:sym typeface="Calibri"/>
              </a:rPr>
              <a:t>&amp; </a:t>
            </a:r>
            <a:r>
              <a:rPr lang="en" sz="2400" b="1" i="0" u="none" strike="noStrike" cap="none">
                <a:solidFill>
                  <a:srgbClr val="000000"/>
                </a:solidFill>
                <a:latin typeface="Calibri"/>
                <a:ea typeface="Calibri"/>
                <a:cs typeface="Calibri"/>
                <a:sym typeface="Calibri"/>
              </a:rPr>
              <a:t>area method</a:t>
            </a:r>
            <a:r>
              <a:rPr lang="en" sz="2400" b="0" i="0" u="none" strike="noStrike" cap="none">
                <a:solidFill>
                  <a:srgbClr val="000000"/>
                </a:solidFill>
                <a:latin typeface="Calibri"/>
                <a:ea typeface="Calibri"/>
                <a:cs typeface="Calibri"/>
                <a:sym typeface="Calibri"/>
              </a:rPr>
              <a: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p:txBody>
      </p:sp>
      <p:sp>
        <p:nvSpPr>
          <p:cNvPr id="324" name="Google Shape;324;p4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Class: Example</a:t>
            </a:r>
            <a:endParaRPr sz="3000" b="1" i="0" u="none" strike="noStrike" cap="none">
              <a:solidFill>
                <a:srgbClr val="FFFFFF"/>
              </a:solidFill>
              <a:latin typeface="Calibri"/>
              <a:ea typeface="Calibri"/>
              <a:cs typeface="Calibri"/>
              <a:sym typeface="Calibri"/>
            </a:endParaRPr>
          </a:p>
        </p:txBody>
      </p:sp>
      <p:pic>
        <p:nvPicPr>
          <p:cNvPr id="325" name="Google Shape;325;p49"/>
          <p:cNvPicPr preferRelativeResize="0"/>
          <p:nvPr/>
        </p:nvPicPr>
        <p:blipFill rotWithShape="1">
          <a:blip r:embed="rId3">
            <a:alphaModFix/>
          </a:blip>
          <a:srcRect l="12469" t="35897" r="58523" b="34690"/>
          <a:stretch/>
        </p:blipFill>
        <p:spPr>
          <a:xfrm>
            <a:off x="674075" y="2040349"/>
            <a:ext cx="4994776" cy="2847525"/>
          </a:xfrm>
          <a:prstGeom prst="rect">
            <a:avLst/>
          </a:prstGeom>
          <a:noFill/>
          <a:ln w="38100" cap="flat" cmpd="sng">
            <a:solidFill>
              <a:srgbClr val="0000FF"/>
            </a:solidFill>
            <a:prstDash val="solid"/>
            <a:round/>
            <a:headEnd type="none" w="sm" len="sm"/>
            <a:tailEnd type="none" w="sm" len="sm"/>
          </a:ln>
        </p:spPr>
      </p:pic>
      <p:sp>
        <p:nvSpPr>
          <p:cNvPr id="326" name="Google Shape;326;p49"/>
          <p:cNvSpPr/>
          <p:nvPr/>
        </p:nvSpPr>
        <p:spPr>
          <a:xfrm>
            <a:off x="5862350" y="2776225"/>
            <a:ext cx="805500" cy="384300"/>
          </a:xfrm>
          <a:prstGeom prst="leftArrow">
            <a:avLst>
              <a:gd name="adj1" fmla="val 50000"/>
              <a:gd name="adj2" fmla="val 50000"/>
            </a:avLst>
          </a:prstGeom>
          <a:solidFill>
            <a:schemeClr val="lt2"/>
          </a:solid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49"/>
          <p:cNvSpPr/>
          <p:nvPr/>
        </p:nvSpPr>
        <p:spPr>
          <a:xfrm>
            <a:off x="5862350" y="3697050"/>
            <a:ext cx="805500" cy="384300"/>
          </a:xfrm>
          <a:prstGeom prst="leftArrow">
            <a:avLst>
              <a:gd name="adj1" fmla="val 50000"/>
              <a:gd name="adj2" fmla="val 50000"/>
            </a:avLst>
          </a:prstGeom>
          <a:solidFill>
            <a:schemeClr val="lt2"/>
          </a:solid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49"/>
          <p:cNvSpPr txBox="1"/>
          <p:nvPr/>
        </p:nvSpPr>
        <p:spPr>
          <a:xfrm>
            <a:off x="6861350" y="2677063"/>
            <a:ext cx="2367300" cy="157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Arial"/>
                <a:ea typeface="Arial"/>
                <a:cs typeface="Arial"/>
                <a:sym typeface="Arial"/>
              </a:rPr>
              <a:t>main method</a:t>
            </a:r>
            <a:endParaRPr sz="2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endParaRPr sz="2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Arial"/>
                <a:ea typeface="Arial"/>
                <a:cs typeface="Arial"/>
                <a:sym typeface="Arial"/>
              </a:rPr>
              <a:t>area method</a:t>
            </a:r>
            <a:endParaRPr sz="21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2"/>
        <p:cNvGrpSpPr/>
        <p:nvPr/>
      </p:nvGrpSpPr>
      <p:grpSpPr>
        <a:xfrm>
          <a:off x="0" y="0"/>
          <a:ext cx="0" cy="0"/>
          <a:chOff x="0" y="0"/>
          <a:chExt cx="0" cy="0"/>
        </a:xfrm>
      </p:grpSpPr>
      <p:sp>
        <p:nvSpPr>
          <p:cNvPr id="333" name="Google Shape;333;p5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4" name="Google Shape;334;p5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5" name="Google Shape;335;p5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36" name="Google Shape;336;p50"/>
          <p:cNvSpPr txBox="1"/>
          <p:nvPr/>
        </p:nvSpPr>
        <p:spPr>
          <a:xfrm>
            <a:off x="333775" y="63690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Other than that, a </a:t>
            </a:r>
            <a:r>
              <a:rPr lang="en" sz="2400" b="1" i="0" u="none" strike="noStrike" cap="none">
                <a:solidFill>
                  <a:srgbClr val="000000"/>
                </a:solidFill>
                <a:latin typeface="Calibri"/>
                <a:ea typeface="Calibri"/>
                <a:cs typeface="Calibri"/>
                <a:sym typeface="Calibri"/>
              </a:rPr>
              <a:t>float variable </a:t>
            </a:r>
            <a:r>
              <a:rPr lang="en" sz="2400" b="0" i="0" u="none" strike="noStrike" cap="none">
                <a:solidFill>
                  <a:srgbClr val="000000"/>
                </a:solidFill>
                <a:latin typeface="Calibri"/>
                <a:ea typeface="Calibri"/>
                <a:cs typeface="Calibri"/>
                <a:sym typeface="Calibri"/>
              </a:rPr>
              <a:t>called </a:t>
            </a:r>
            <a:r>
              <a:rPr lang="en" sz="2400" b="1" i="0" u="none" strike="noStrike" cap="none">
                <a:solidFill>
                  <a:srgbClr val="000000"/>
                </a:solidFill>
                <a:latin typeface="Calibri"/>
                <a:ea typeface="Calibri"/>
                <a:cs typeface="Calibri"/>
                <a:sym typeface="Calibri"/>
              </a:rPr>
              <a:t>radius</a:t>
            </a:r>
            <a:endParaRPr sz="2400" b="1"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is declared in this class whose value is </a:t>
            </a:r>
            <a:r>
              <a:rPr lang="en" sz="2400" b="1" i="0" u="none" strike="noStrike" cap="none">
                <a:solidFill>
                  <a:srgbClr val="000000"/>
                </a:solidFill>
                <a:latin typeface="Calibri"/>
                <a:ea typeface="Calibri"/>
                <a:cs typeface="Calibri"/>
                <a:sym typeface="Calibri"/>
              </a:rPr>
              <a:t>10.0f</a:t>
            </a:r>
            <a:r>
              <a:rPr lang="en" sz="2400" b="0" i="0" u="none" strike="noStrike" cap="none">
                <a:solidFill>
                  <a:srgbClr val="000000"/>
                </a:solidFill>
                <a:latin typeface="Calibri"/>
                <a:ea typeface="Calibri"/>
                <a:cs typeface="Calibri"/>
                <a:sym typeface="Calibri"/>
              </a:rPr>
              <a: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radius variable</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p:txBody>
      </p:sp>
      <p:pic>
        <p:nvPicPr>
          <p:cNvPr id="337" name="Google Shape;337;p50" descr="Radius flat icon on white transparent background. You can be used radius icon for several purposes."/>
          <p:cNvPicPr preferRelativeResize="0"/>
          <p:nvPr/>
        </p:nvPicPr>
        <p:blipFill rotWithShape="1">
          <a:blip r:embed="rId3">
            <a:alphaModFix/>
          </a:blip>
          <a:srcRect t="10960"/>
          <a:stretch/>
        </p:blipFill>
        <p:spPr>
          <a:xfrm>
            <a:off x="6461100" y="717250"/>
            <a:ext cx="2060700" cy="1804725"/>
          </a:xfrm>
          <a:prstGeom prst="rect">
            <a:avLst/>
          </a:prstGeom>
          <a:noFill/>
          <a:ln>
            <a:noFill/>
          </a:ln>
        </p:spPr>
      </p:pic>
      <p:sp>
        <p:nvSpPr>
          <p:cNvPr id="338" name="Google Shape;338;p5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Class: Example</a:t>
            </a:r>
            <a:endParaRPr sz="3000" b="1" i="0" u="none" strike="noStrike" cap="none">
              <a:solidFill>
                <a:srgbClr val="FFFFFF"/>
              </a:solidFill>
              <a:latin typeface="Calibri"/>
              <a:ea typeface="Calibri"/>
              <a:cs typeface="Calibri"/>
              <a:sym typeface="Calibri"/>
            </a:endParaRPr>
          </a:p>
        </p:txBody>
      </p:sp>
      <p:pic>
        <p:nvPicPr>
          <p:cNvPr id="339" name="Google Shape;339;p50"/>
          <p:cNvPicPr preferRelativeResize="0"/>
          <p:nvPr/>
        </p:nvPicPr>
        <p:blipFill rotWithShape="1">
          <a:blip r:embed="rId4">
            <a:alphaModFix/>
          </a:blip>
          <a:srcRect l="12469" t="35897" r="58523" b="34690"/>
          <a:stretch/>
        </p:blipFill>
        <p:spPr>
          <a:xfrm>
            <a:off x="3650950" y="2602325"/>
            <a:ext cx="4994776" cy="2450899"/>
          </a:xfrm>
          <a:prstGeom prst="rect">
            <a:avLst/>
          </a:prstGeom>
          <a:noFill/>
          <a:ln w="38100" cap="flat" cmpd="sng">
            <a:solidFill>
              <a:srgbClr val="0000FF"/>
            </a:solidFill>
            <a:prstDash val="solid"/>
            <a:round/>
            <a:headEnd type="none" w="sm" len="sm"/>
            <a:tailEnd type="none" w="sm" len="sm"/>
          </a:ln>
        </p:spPr>
      </p:pic>
      <p:sp>
        <p:nvSpPr>
          <p:cNvPr id="340" name="Google Shape;340;p50"/>
          <p:cNvSpPr/>
          <p:nvPr/>
        </p:nvSpPr>
        <p:spPr>
          <a:xfrm>
            <a:off x="2553150" y="2844000"/>
            <a:ext cx="909900" cy="357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4"/>
        <p:cNvGrpSpPr/>
        <p:nvPr/>
      </p:nvGrpSpPr>
      <p:grpSpPr>
        <a:xfrm>
          <a:off x="0" y="0"/>
          <a:ext cx="0" cy="0"/>
          <a:chOff x="0" y="0"/>
          <a:chExt cx="0" cy="0"/>
        </a:xfrm>
      </p:grpSpPr>
      <p:sp>
        <p:nvSpPr>
          <p:cNvPr id="345" name="Google Shape;345;p5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6" name="Google Shape;346;p5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7" name="Google Shape;347;p5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48" name="Google Shape;348;p51"/>
          <p:cNvSpPr txBox="1"/>
          <p:nvPr/>
        </p:nvSpPr>
        <p:spPr>
          <a:xfrm>
            <a:off x="507300" y="30360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Area method is of </a:t>
            </a:r>
            <a:r>
              <a:rPr lang="en" sz="2400" b="1" i="0" u="none" strike="noStrike" cap="none">
                <a:solidFill>
                  <a:srgbClr val="000000"/>
                </a:solidFill>
                <a:latin typeface="Calibri"/>
                <a:ea typeface="Calibri"/>
                <a:cs typeface="Calibri"/>
                <a:sym typeface="Calibri"/>
              </a:rPr>
              <a:t>type float </a:t>
            </a:r>
            <a:r>
              <a:rPr lang="en" sz="2400" b="0" i="0" u="none" strike="noStrike" cap="none">
                <a:solidFill>
                  <a:srgbClr val="000000"/>
                </a:solidFill>
                <a:latin typeface="Calibri"/>
                <a:ea typeface="Calibri"/>
                <a:cs typeface="Calibri"/>
                <a:sym typeface="Calibri"/>
              </a:rPr>
              <a:t>and also takes a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single argument </a:t>
            </a:r>
            <a:r>
              <a:rPr lang="en" sz="2400" b="0" i="0" u="none" strike="noStrike" cap="none">
                <a:solidFill>
                  <a:srgbClr val="000000"/>
                </a:solidFill>
                <a:latin typeface="Calibri"/>
                <a:ea typeface="Calibri"/>
                <a:cs typeface="Calibri"/>
                <a:sym typeface="Calibri"/>
              </a:rPr>
              <a:t>which is also a </a:t>
            </a:r>
            <a:r>
              <a:rPr lang="en" sz="2400" b="1" i="0" u="none" strike="noStrike" cap="none">
                <a:solidFill>
                  <a:srgbClr val="000000"/>
                </a:solidFill>
                <a:latin typeface="Calibri"/>
                <a:ea typeface="Calibri"/>
                <a:cs typeface="Calibri"/>
                <a:sym typeface="Calibri"/>
              </a:rPr>
              <a:t>float value</a:t>
            </a:r>
            <a:r>
              <a:rPr lang="en" sz="2400" b="0" i="0" u="none" strike="noStrike" cap="none">
                <a:solidFill>
                  <a:srgbClr val="000000"/>
                </a:solidFill>
                <a:latin typeface="Calibri"/>
                <a:ea typeface="Calibri"/>
                <a:cs typeface="Calibri"/>
                <a:sym typeface="Calibri"/>
              </a:rPr>
              <a: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p:txBody>
      </p:sp>
      <p:sp>
        <p:nvSpPr>
          <p:cNvPr id="349" name="Google Shape;349;p5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Class: Example</a:t>
            </a:r>
            <a:endParaRPr sz="3000" b="1" i="0" u="none" strike="noStrike" cap="none">
              <a:solidFill>
                <a:srgbClr val="FFFFFF"/>
              </a:solidFill>
              <a:latin typeface="Calibri"/>
              <a:ea typeface="Calibri"/>
              <a:cs typeface="Calibri"/>
              <a:sym typeface="Calibri"/>
            </a:endParaRPr>
          </a:p>
        </p:txBody>
      </p:sp>
      <p:pic>
        <p:nvPicPr>
          <p:cNvPr id="350" name="Google Shape;350;p51"/>
          <p:cNvPicPr preferRelativeResize="0"/>
          <p:nvPr/>
        </p:nvPicPr>
        <p:blipFill rotWithShape="1">
          <a:blip r:embed="rId3">
            <a:alphaModFix/>
          </a:blip>
          <a:srcRect l="12469" t="52708" r="58523" b="34690"/>
          <a:stretch/>
        </p:blipFill>
        <p:spPr>
          <a:xfrm>
            <a:off x="577250" y="2268074"/>
            <a:ext cx="4994776" cy="1049975"/>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4"/>
        <p:cNvGrpSpPr/>
        <p:nvPr/>
      </p:nvGrpSpPr>
      <p:grpSpPr>
        <a:xfrm>
          <a:off x="0" y="0"/>
          <a:ext cx="0" cy="0"/>
          <a:chOff x="0" y="0"/>
          <a:chExt cx="0" cy="0"/>
        </a:xfrm>
      </p:grpSpPr>
      <p:sp>
        <p:nvSpPr>
          <p:cNvPr id="355" name="Google Shape;355;p5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6" name="Google Shape;356;p52"/>
          <p:cNvSpPr txBox="1"/>
          <p:nvPr/>
        </p:nvSpPr>
        <p:spPr>
          <a:xfrm>
            <a:off x="507300" y="835750"/>
            <a:ext cx="8014500" cy="25650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15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 argument is basically value of radius and the area method </a:t>
            </a:r>
            <a:r>
              <a:rPr lang="en" sz="2100" b="1" i="0" u="none" strike="noStrike" cap="none">
                <a:solidFill>
                  <a:schemeClr val="dk1"/>
                </a:solidFill>
                <a:latin typeface="Calibri"/>
                <a:ea typeface="Calibri"/>
                <a:cs typeface="Calibri"/>
                <a:sym typeface="Calibri"/>
              </a:rPr>
              <a:t>returns </a:t>
            </a:r>
            <a:r>
              <a:rPr lang="en" sz="2100" b="0" i="0" u="none" strike="noStrike" cap="none">
                <a:solidFill>
                  <a:schemeClr val="dk1"/>
                </a:solidFill>
                <a:latin typeface="Calibri"/>
                <a:ea typeface="Calibri"/>
                <a:cs typeface="Calibri"/>
                <a:sym typeface="Calibri"/>
              </a:rPr>
              <a:t>the </a:t>
            </a:r>
            <a:r>
              <a:rPr lang="en" sz="2100" b="1" i="0" u="none" strike="noStrike" cap="none">
                <a:solidFill>
                  <a:schemeClr val="dk1"/>
                </a:solidFill>
                <a:latin typeface="Calibri"/>
                <a:ea typeface="Calibri"/>
                <a:cs typeface="Calibri"/>
                <a:sym typeface="Calibri"/>
              </a:rPr>
              <a:t>area of circle </a:t>
            </a:r>
            <a:r>
              <a:rPr lang="en" sz="2100" b="0" i="0" u="none" strike="noStrike" cap="none">
                <a:solidFill>
                  <a:schemeClr val="dk1"/>
                </a:solidFill>
                <a:latin typeface="Calibri"/>
                <a:ea typeface="Calibri"/>
                <a:cs typeface="Calibri"/>
                <a:sym typeface="Calibri"/>
              </a:rPr>
              <a:t>when called.</a:t>
            </a:r>
            <a:br>
              <a:rPr lang="en" sz="2100" b="0" i="0" u="none" strike="noStrike" cap="none">
                <a:solidFill>
                  <a:schemeClr val="dk1"/>
                </a:solidFill>
                <a:latin typeface="Calibri"/>
                <a:ea typeface="Calibri"/>
                <a:cs typeface="Calibri"/>
                <a:sym typeface="Calibri"/>
              </a:rPr>
            </a:br>
            <a:endParaRPr sz="21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15000"/>
              </a:lnSpc>
              <a:spcBef>
                <a:spcPts val="0"/>
              </a:spcBef>
              <a:spcAft>
                <a:spcPts val="0"/>
              </a:spcAft>
              <a:buClr>
                <a:srgbClr val="000000"/>
              </a:buClr>
              <a:buSzPts val="2100"/>
              <a:buFont typeface="Calibri"/>
              <a:buChar char="●"/>
            </a:pPr>
            <a:r>
              <a:rPr lang="en" sz="2100" b="0" i="0" u="none" strike="noStrike" cap="none">
                <a:solidFill>
                  <a:srgbClr val="000000"/>
                </a:solidFill>
                <a:latin typeface="Calibri"/>
                <a:ea typeface="Calibri"/>
                <a:cs typeface="Calibri"/>
                <a:sym typeface="Calibri"/>
              </a:rPr>
              <a:t>It is returning us 3.14*R*R which is basically the area of the circle where R= radius.</a:t>
            </a:r>
            <a:endParaRPr sz="2100" b="0" i="0" u="none" strike="noStrike" cap="none">
              <a:solidFill>
                <a:srgbClr val="000000"/>
              </a:solidFill>
              <a:latin typeface="Calibri"/>
              <a:ea typeface="Calibri"/>
              <a:cs typeface="Calibri"/>
              <a:sym typeface="Calibri"/>
            </a:endParaRPr>
          </a:p>
        </p:txBody>
      </p:sp>
      <p:sp>
        <p:nvSpPr>
          <p:cNvPr id="357" name="Google Shape;357;p5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8" name="Google Shape;358;p5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359" name="Google Shape;359;p52" descr="Area of circle on paper texture vector illustration.&#10;Area of circle equals pi times radius squared in mathematics"/>
          <p:cNvPicPr preferRelativeResize="0"/>
          <p:nvPr/>
        </p:nvPicPr>
        <p:blipFill rotWithShape="1">
          <a:blip r:embed="rId3">
            <a:alphaModFix/>
          </a:blip>
          <a:srcRect/>
          <a:stretch/>
        </p:blipFill>
        <p:spPr>
          <a:xfrm>
            <a:off x="6074538" y="1952250"/>
            <a:ext cx="2770525" cy="1675475"/>
          </a:xfrm>
          <a:prstGeom prst="rect">
            <a:avLst/>
          </a:prstGeom>
          <a:noFill/>
          <a:ln>
            <a:noFill/>
          </a:ln>
        </p:spPr>
      </p:pic>
      <p:sp>
        <p:nvSpPr>
          <p:cNvPr id="360" name="Google Shape;360;p5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Class: Example</a:t>
            </a:r>
            <a:endParaRPr sz="3000" b="1" i="0" u="none" strike="noStrike" cap="none">
              <a:solidFill>
                <a:srgbClr val="FFFFFF"/>
              </a:solidFill>
              <a:latin typeface="Calibri"/>
              <a:ea typeface="Calibri"/>
              <a:cs typeface="Calibri"/>
              <a:sym typeface="Calibri"/>
            </a:endParaRPr>
          </a:p>
        </p:txBody>
      </p:sp>
      <p:pic>
        <p:nvPicPr>
          <p:cNvPr id="361" name="Google Shape;361;p52"/>
          <p:cNvPicPr preferRelativeResize="0"/>
          <p:nvPr/>
        </p:nvPicPr>
        <p:blipFill rotWithShape="1">
          <a:blip r:embed="rId4">
            <a:alphaModFix/>
          </a:blip>
          <a:srcRect l="12469" t="52708" r="58523" b="34690"/>
          <a:stretch/>
        </p:blipFill>
        <p:spPr>
          <a:xfrm>
            <a:off x="507300" y="2119349"/>
            <a:ext cx="4994776" cy="1049975"/>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5"/>
        <p:cNvGrpSpPr/>
        <p:nvPr/>
      </p:nvGrpSpPr>
      <p:grpSpPr>
        <a:xfrm>
          <a:off x="0" y="0"/>
          <a:ext cx="0" cy="0"/>
          <a:chOff x="0" y="0"/>
          <a:chExt cx="0" cy="0"/>
        </a:xfrm>
      </p:grpSpPr>
      <p:sp>
        <p:nvSpPr>
          <p:cNvPr id="366" name="Google Shape;366;p5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7" name="Google Shape;367;p53"/>
          <p:cNvSpPr txBox="1"/>
          <p:nvPr/>
        </p:nvSpPr>
        <p:spPr>
          <a:xfrm>
            <a:off x="507300" y="8357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15000"/>
              </a:lnSpc>
              <a:spcBef>
                <a:spcPts val="0"/>
              </a:spcBef>
              <a:spcAft>
                <a:spcPts val="0"/>
              </a:spcAft>
              <a:buClr>
                <a:srgbClr val="000000"/>
              </a:buClr>
              <a:buSzPts val="2100"/>
              <a:buFont typeface="Calibri"/>
              <a:buChar char="●"/>
            </a:pPr>
            <a:r>
              <a:rPr lang="en" sz="2100" b="0" i="0" u="none" strike="noStrike" cap="none">
                <a:solidFill>
                  <a:srgbClr val="000000"/>
                </a:solidFill>
                <a:latin typeface="Calibri"/>
                <a:ea typeface="Calibri"/>
                <a:cs typeface="Calibri"/>
                <a:sym typeface="Calibri"/>
              </a:rPr>
              <a:t>Area method is </a:t>
            </a:r>
            <a:r>
              <a:rPr lang="en" sz="2100" b="1" i="0" u="none" strike="noStrike" cap="none">
                <a:solidFill>
                  <a:srgbClr val="000000"/>
                </a:solidFill>
                <a:latin typeface="Calibri"/>
                <a:ea typeface="Calibri"/>
                <a:cs typeface="Calibri"/>
                <a:sym typeface="Calibri"/>
              </a:rPr>
              <a:t>called in the main method </a:t>
            </a:r>
            <a:r>
              <a:rPr lang="en" sz="2100" b="0" i="0" u="none" strike="noStrike" cap="none">
                <a:solidFill>
                  <a:srgbClr val="000000"/>
                </a:solidFill>
                <a:latin typeface="Calibri"/>
                <a:ea typeface="Calibri"/>
                <a:cs typeface="Calibri"/>
                <a:sym typeface="Calibri"/>
              </a:rPr>
              <a:t>by passing </a:t>
            </a:r>
            <a:r>
              <a:rPr lang="en" sz="2100" b="1" i="0" u="none" strike="noStrike" cap="none">
                <a:solidFill>
                  <a:srgbClr val="000000"/>
                </a:solidFill>
                <a:latin typeface="Calibri"/>
                <a:ea typeface="Calibri"/>
                <a:cs typeface="Calibri"/>
                <a:sym typeface="Calibri"/>
              </a:rPr>
              <a:t>radius variable as parameter</a:t>
            </a:r>
            <a:r>
              <a:rPr lang="en" sz="2100" b="0" i="0" u="none" strike="noStrike" cap="none">
                <a:solidFill>
                  <a:srgbClr val="000000"/>
                </a:solidFill>
                <a:latin typeface="Calibri"/>
                <a:ea typeface="Calibri"/>
                <a:cs typeface="Calibri"/>
                <a:sym typeface="Calibri"/>
              </a:rPr>
              <a:t>. </a:t>
            </a:r>
            <a:endParaRPr sz="21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And the returned value is printed.</a:t>
            </a:r>
            <a:endParaRPr sz="2100" b="0" i="0" u="none" strike="noStrike" cap="none">
              <a:solidFill>
                <a:srgbClr val="000000"/>
              </a:solidFill>
              <a:latin typeface="Calibri"/>
              <a:ea typeface="Calibri"/>
              <a:cs typeface="Calibri"/>
              <a:sym typeface="Calibri"/>
            </a:endParaRPr>
          </a:p>
        </p:txBody>
      </p:sp>
      <p:sp>
        <p:nvSpPr>
          <p:cNvPr id="368" name="Google Shape;368;p5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9" name="Google Shape;369;p5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70" name="Google Shape;370;p5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Class: Example</a:t>
            </a:r>
            <a:endParaRPr sz="3000" b="1" i="0" u="none" strike="noStrike" cap="none">
              <a:solidFill>
                <a:srgbClr val="FFFFFF"/>
              </a:solidFill>
              <a:latin typeface="Calibri"/>
              <a:ea typeface="Calibri"/>
              <a:cs typeface="Calibri"/>
              <a:sym typeface="Calibri"/>
            </a:endParaRPr>
          </a:p>
        </p:txBody>
      </p:sp>
      <p:pic>
        <p:nvPicPr>
          <p:cNvPr id="371" name="Google Shape;371;p53"/>
          <p:cNvPicPr preferRelativeResize="0"/>
          <p:nvPr/>
        </p:nvPicPr>
        <p:blipFill rotWithShape="1">
          <a:blip r:embed="rId3">
            <a:alphaModFix/>
          </a:blip>
          <a:srcRect l="12469" t="35896" r="58523" b="47886"/>
          <a:stretch/>
        </p:blipFill>
        <p:spPr>
          <a:xfrm>
            <a:off x="2728638" y="2825450"/>
            <a:ext cx="4994776" cy="1351350"/>
          </a:xfrm>
          <a:prstGeom prst="rect">
            <a:avLst/>
          </a:prstGeom>
          <a:noFill/>
          <a:ln w="38100" cap="flat" cmpd="sng">
            <a:solidFill>
              <a:srgbClr val="0000FF"/>
            </a:solidFill>
            <a:prstDash val="solid"/>
            <a:round/>
            <a:headEnd type="none" w="sm" len="sm"/>
            <a:tailEnd type="none" w="sm" len="sm"/>
          </a:ln>
        </p:spPr>
      </p:pic>
      <p:sp>
        <p:nvSpPr>
          <p:cNvPr id="372" name="Google Shape;372;p53"/>
          <p:cNvSpPr/>
          <p:nvPr/>
        </p:nvSpPr>
        <p:spPr>
          <a:xfrm>
            <a:off x="1487275" y="3599600"/>
            <a:ext cx="1189800" cy="322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6"/>
        <p:cNvGrpSpPr/>
        <p:nvPr/>
      </p:nvGrpSpPr>
      <p:grpSpPr>
        <a:xfrm>
          <a:off x="0" y="0"/>
          <a:ext cx="0" cy="0"/>
          <a:chOff x="0" y="0"/>
          <a:chExt cx="0" cy="0"/>
        </a:xfrm>
      </p:grpSpPr>
      <p:sp>
        <p:nvSpPr>
          <p:cNvPr id="377" name="Google Shape;377;p5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8" name="Google Shape;378;p5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9" name="Google Shape;379;p5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Notions of Classes</a:t>
            </a:r>
            <a:endParaRPr sz="3000" b="1" i="0" u="none" strike="noStrike" cap="none">
              <a:solidFill>
                <a:srgbClr val="FFFFFF"/>
              </a:solidFill>
              <a:latin typeface="Calibri"/>
              <a:ea typeface="Calibri"/>
              <a:cs typeface="Calibri"/>
              <a:sym typeface="Calibri"/>
            </a:endParaRPr>
          </a:p>
        </p:txBody>
      </p:sp>
      <p:sp>
        <p:nvSpPr>
          <p:cNvPr id="380" name="Google Shape;380;p54"/>
          <p:cNvSpPr txBox="1"/>
          <p:nvPr/>
        </p:nvSpPr>
        <p:spPr>
          <a:xfrm>
            <a:off x="289650" y="106472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300"/>
              <a:buFont typeface="Arial"/>
              <a:buNone/>
            </a:pPr>
            <a:r>
              <a:rPr lang="en" sz="2300" b="1" i="0" u="sng" strike="noStrike" cap="none">
                <a:solidFill>
                  <a:srgbClr val="000000"/>
                </a:solidFill>
                <a:latin typeface="Calibri"/>
                <a:ea typeface="Calibri"/>
                <a:cs typeface="Calibri"/>
                <a:sym typeface="Calibri"/>
              </a:rPr>
              <a:t>Notions of Classes</a:t>
            </a:r>
            <a:endParaRPr sz="23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300"/>
              <a:buFont typeface="Arial"/>
              <a:buNone/>
            </a:pPr>
            <a:endParaRPr sz="2300" b="1" i="0" u="sng" strike="noStrike" cap="none">
              <a:solidFill>
                <a:srgbClr val="000000"/>
              </a:solidFill>
              <a:latin typeface="Calibri"/>
              <a:ea typeface="Calibri"/>
              <a:cs typeface="Calibri"/>
              <a:sym typeface="Calibri"/>
            </a:endParaRPr>
          </a:p>
          <a:p>
            <a:pPr marL="457200" marR="0" lvl="0" indent="-361950" algn="l" rtl="0">
              <a:lnSpc>
                <a:spcPct val="115000"/>
              </a:lnSpc>
              <a:spcBef>
                <a:spcPts val="0"/>
              </a:spcBef>
              <a:spcAft>
                <a:spcPts val="0"/>
              </a:spcAft>
              <a:buClr>
                <a:srgbClr val="000000"/>
              </a:buClr>
              <a:buSzPts val="2100"/>
              <a:buFont typeface="Calibri"/>
              <a:buChar char="●"/>
            </a:pPr>
            <a:r>
              <a:rPr lang="en" sz="2100" b="0" i="0" u="none" strike="noStrike" cap="none">
                <a:solidFill>
                  <a:srgbClr val="000000"/>
                </a:solidFill>
                <a:latin typeface="Calibri"/>
                <a:ea typeface="Calibri"/>
                <a:cs typeface="Calibri"/>
                <a:sym typeface="Calibri"/>
              </a:rPr>
              <a:t>One can have multiple classes in the same program.</a:t>
            </a: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457200" marR="0" lvl="0" indent="-361950" algn="l" rtl="0">
              <a:lnSpc>
                <a:spcPct val="115000"/>
              </a:lnSpc>
              <a:spcBef>
                <a:spcPts val="0"/>
              </a:spcBef>
              <a:spcAft>
                <a:spcPts val="0"/>
              </a:spcAft>
              <a:buClr>
                <a:srgbClr val="000000"/>
              </a:buClr>
              <a:buSzPts val="2100"/>
              <a:buFont typeface="Calibri"/>
              <a:buChar char="●"/>
            </a:pPr>
            <a:r>
              <a:rPr lang="en" sz="2100" b="0" i="0" u="none" strike="noStrike" cap="none">
                <a:solidFill>
                  <a:srgbClr val="000000"/>
                </a:solidFill>
                <a:latin typeface="Calibri"/>
                <a:ea typeface="Calibri"/>
                <a:cs typeface="Calibri"/>
                <a:sym typeface="Calibri"/>
              </a:rPr>
              <a:t>Only one of the class can be public in a Java File.</a:t>
            </a: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457200" marR="0" lvl="0" indent="-361950" algn="l" rtl="0">
              <a:lnSpc>
                <a:spcPct val="115000"/>
              </a:lnSpc>
              <a:spcBef>
                <a:spcPts val="0"/>
              </a:spcBef>
              <a:spcAft>
                <a:spcPts val="0"/>
              </a:spcAft>
              <a:buClr>
                <a:srgbClr val="000000"/>
              </a:buClr>
              <a:buSzPts val="2100"/>
              <a:buFont typeface="Calibri"/>
              <a:buChar char="●"/>
            </a:pPr>
            <a:r>
              <a:rPr lang="en" sz="2100" b="0" i="0" u="none" strike="noStrike" cap="none">
                <a:solidFill>
                  <a:srgbClr val="000000"/>
                </a:solidFill>
                <a:latin typeface="Calibri"/>
                <a:ea typeface="Calibri"/>
                <a:cs typeface="Calibri"/>
                <a:sym typeface="Calibri"/>
              </a:rPr>
              <a:t>Dot is used to call a method from another class.</a:t>
            </a:r>
            <a:endParaRPr sz="21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457200" marR="0" lvl="0" indent="-361950" algn="l" rtl="0">
              <a:lnSpc>
                <a:spcPct val="115000"/>
              </a:lnSpc>
              <a:spcBef>
                <a:spcPts val="0"/>
              </a:spcBef>
              <a:spcAft>
                <a:spcPts val="0"/>
              </a:spcAft>
              <a:buClr>
                <a:srgbClr val="000000"/>
              </a:buClr>
              <a:buSzPts val="2100"/>
              <a:buFont typeface="Calibri"/>
              <a:buChar char="●"/>
            </a:pPr>
            <a:r>
              <a:rPr lang="en" sz="2100" b="0" i="0" u="none" strike="noStrike" cap="none">
                <a:solidFill>
                  <a:srgbClr val="000000"/>
                </a:solidFill>
                <a:latin typeface="Calibri"/>
                <a:ea typeface="Calibri"/>
                <a:cs typeface="Calibri"/>
                <a:sym typeface="Calibri"/>
              </a:rPr>
              <a:t>The public class which we have created should be the same as the name of our file which we have saved.</a:t>
            </a:r>
            <a:endParaRPr sz="2100" b="0" i="0" u="none" strike="noStrike" cap="none">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4"/>
        <p:cNvGrpSpPr/>
        <p:nvPr/>
      </p:nvGrpSpPr>
      <p:grpSpPr>
        <a:xfrm>
          <a:off x="0" y="0"/>
          <a:ext cx="0" cy="0"/>
          <a:chOff x="0" y="0"/>
          <a:chExt cx="0" cy="0"/>
        </a:xfrm>
      </p:grpSpPr>
      <p:sp>
        <p:nvSpPr>
          <p:cNvPr id="385" name="Google Shape;385;p5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6" name="Google Shape;386;p5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7" name="Google Shape;387;p5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Concept of Multiple Classes</a:t>
            </a:r>
            <a:endParaRPr sz="3000" b="1" i="0" u="none" strike="noStrike" cap="none">
              <a:solidFill>
                <a:srgbClr val="FFFFFF"/>
              </a:solidFill>
              <a:latin typeface="Calibri"/>
              <a:ea typeface="Calibri"/>
              <a:cs typeface="Calibri"/>
              <a:sym typeface="Calibri"/>
            </a:endParaRPr>
          </a:p>
        </p:txBody>
      </p:sp>
      <p:sp>
        <p:nvSpPr>
          <p:cNvPr id="388" name="Google Shape;388;p55"/>
          <p:cNvSpPr txBox="1"/>
          <p:nvPr/>
        </p:nvSpPr>
        <p:spPr>
          <a:xfrm>
            <a:off x="296600" y="88732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Need for Multiple Classes</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r>
              <a:rPr lang="en" sz="2200" b="0" i="0" u="none" strike="noStrike" cap="none">
                <a:solidFill>
                  <a:srgbClr val="000000"/>
                </a:solidFill>
                <a:latin typeface="Calibri"/>
                <a:ea typeface="Calibri"/>
                <a:cs typeface="Calibri"/>
                <a:sym typeface="Calibri"/>
              </a:rPr>
              <a:t>Suppose, you want to find area of another shape. </a:t>
            </a: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r>
              <a:rPr lang="en" sz="2200" b="0" i="0" u="none" strike="noStrike" cap="none">
                <a:solidFill>
                  <a:srgbClr val="000000"/>
                </a:solidFill>
                <a:latin typeface="Calibri"/>
                <a:ea typeface="Calibri"/>
                <a:cs typeface="Calibri"/>
                <a:sym typeface="Calibri"/>
              </a:rPr>
              <a:t>Now, you cannot have two methods with exactly</a:t>
            </a: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r>
              <a:rPr lang="en" sz="2200" b="0" i="0" u="none" strike="noStrike" cap="none">
                <a:solidFill>
                  <a:srgbClr val="000000"/>
                </a:solidFill>
                <a:latin typeface="Calibri"/>
                <a:ea typeface="Calibri"/>
                <a:cs typeface="Calibri"/>
                <a:sym typeface="Calibri"/>
              </a:rPr>
              <a:t> the same name and same parameters in a </a:t>
            </a: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r>
              <a:rPr lang="en" sz="2200" b="0" i="0" u="none" strike="noStrike" cap="none">
                <a:solidFill>
                  <a:srgbClr val="000000"/>
                </a:solidFill>
                <a:latin typeface="Calibri"/>
                <a:ea typeface="Calibri"/>
                <a:cs typeface="Calibri"/>
                <a:sym typeface="Calibri"/>
              </a:rPr>
              <a:t>single class. </a:t>
            </a: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r>
              <a:rPr lang="en" sz="2200" b="0" i="0" u="none" strike="noStrike" cap="none">
                <a:solidFill>
                  <a:srgbClr val="000000"/>
                </a:solidFill>
                <a:latin typeface="Calibri"/>
                <a:ea typeface="Calibri"/>
                <a:cs typeface="Calibri"/>
                <a:sym typeface="Calibri"/>
              </a:rPr>
              <a:t>If we have two methods of the same name then it will lead to the name clash and our code will throw us error.</a:t>
            </a: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389" name="Google Shape;389;p55"/>
          <p:cNvPicPr preferRelativeResize="0"/>
          <p:nvPr/>
        </p:nvPicPr>
        <p:blipFill rotWithShape="1">
          <a:blip r:embed="rId3">
            <a:alphaModFix/>
          </a:blip>
          <a:srcRect l="17624" r="19405"/>
          <a:stretch/>
        </p:blipFill>
        <p:spPr>
          <a:xfrm>
            <a:off x="6581200" y="1261875"/>
            <a:ext cx="2168951" cy="3559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3"/>
        <p:cNvGrpSpPr/>
        <p:nvPr/>
      </p:nvGrpSpPr>
      <p:grpSpPr>
        <a:xfrm>
          <a:off x="0" y="0"/>
          <a:ext cx="0" cy="0"/>
          <a:chOff x="0" y="0"/>
          <a:chExt cx="0" cy="0"/>
        </a:xfrm>
      </p:grpSpPr>
      <p:sp>
        <p:nvSpPr>
          <p:cNvPr id="394" name="Google Shape;394;p5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5" name="Google Shape;395;p5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6" name="Google Shape;396;p5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Concept of Multiple Classes</a:t>
            </a:r>
            <a:endParaRPr sz="3000" b="1" i="0" u="none" strike="noStrike" cap="none">
              <a:solidFill>
                <a:srgbClr val="FFFFFF"/>
              </a:solidFill>
              <a:latin typeface="Calibri"/>
              <a:ea typeface="Calibri"/>
              <a:cs typeface="Calibri"/>
              <a:sym typeface="Calibri"/>
            </a:endParaRPr>
          </a:p>
        </p:txBody>
      </p:sp>
      <p:sp>
        <p:nvSpPr>
          <p:cNvPr id="397" name="Google Shape;397;p56"/>
          <p:cNvSpPr txBox="1"/>
          <p:nvPr/>
        </p:nvSpPr>
        <p:spPr>
          <a:xfrm>
            <a:off x="507300" y="2056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You have to put those methods in two different classes.</a:t>
            </a:r>
            <a:endParaRPr sz="2400" b="0" i="0" u="none" strike="noStrike" cap="none">
              <a:solidFill>
                <a:srgbClr val="000000"/>
              </a:solidFill>
              <a:latin typeface="Calibri"/>
              <a:ea typeface="Calibri"/>
              <a:cs typeface="Calibri"/>
              <a:sym typeface="Calibri"/>
            </a:endParaRPr>
          </a:p>
        </p:txBody>
      </p:sp>
      <p:pic>
        <p:nvPicPr>
          <p:cNvPr id="398" name="Google Shape;398;p56"/>
          <p:cNvPicPr preferRelativeResize="0"/>
          <p:nvPr/>
        </p:nvPicPr>
        <p:blipFill rotWithShape="1">
          <a:blip r:embed="rId3">
            <a:alphaModFix/>
          </a:blip>
          <a:srcRect l="12349" t="36138" r="58797" b="38065"/>
          <a:stretch/>
        </p:blipFill>
        <p:spPr>
          <a:xfrm>
            <a:off x="1834325" y="1784200"/>
            <a:ext cx="4224724" cy="2123601"/>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
        <p:cNvGrpSpPr/>
        <p:nvPr/>
      </p:nvGrpSpPr>
      <p:grpSpPr>
        <a:xfrm>
          <a:off x="0" y="0"/>
          <a:ext cx="0" cy="0"/>
          <a:chOff x="0" y="0"/>
          <a:chExt cx="0" cy="0"/>
        </a:xfrm>
      </p:grpSpPr>
      <p:sp>
        <p:nvSpPr>
          <p:cNvPr id="134" name="Google Shape;134;p3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5" name="Google Shape;135;p3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6" name="Google Shape;136;p30"/>
          <p:cNvSpPr txBox="1"/>
          <p:nvPr/>
        </p:nvSpPr>
        <p:spPr>
          <a:xfrm>
            <a:off x="507300" y="14350"/>
            <a:ext cx="2921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Today’s Agenda</a:t>
            </a:r>
            <a:endParaRPr sz="3000" b="1" i="0" u="none" strike="noStrike" cap="none">
              <a:solidFill>
                <a:srgbClr val="FFFFFF"/>
              </a:solidFill>
              <a:latin typeface="Calibri"/>
              <a:ea typeface="Calibri"/>
              <a:cs typeface="Calibri"/>
              <a:sym typeface="Calibri"/>
            </a:endParaRPr>
          </a:p>
        </p:txBody>
      </p:sp>
      <p:sp>
        <p:nvSpPr>
          <p:cNvPr id="137" name="Google Shape;137;p30"/>
          <p:cNvSpPr txBox="1"/>
          <p:nvPr/>
        </p:nvSpPr>
        <p:spPr>
          <a:xfrm>
            <a:off x="507300" y="950650"/>
            <a:ext cx="8014500" cy="25650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Use of static &amp; final Keyword</a:t>
            </a: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Abstraction</a:t>
            </a:r>
            <a:endParaRPr sz="2400" b="0" i="0" u="none" strike="noStrike" cap="none">
              <a:solidFill>
                <a:srgbClr val="000000"/>
              </a:solidFill>
              <a:latin typeface="Calibri"/>
              <a:ea typeface="Calibri"/>
              <a:cs typeface="Calibri"/>
              <a:sym typeface="Calibri"/>
            </a:endParaRPr>
          </a:p>
          <a:p>
            <a:pPr marL="457200" lvl="0" indent="-381000" algn="l" rtl="0">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Public &amp; Private Access Modifier</a:t>
            </a:r>
            <a:endParaRPr sz="2400">
              <a:solidFill>
                <a:schemeClr val="dk1"/>
              </a:solidFill>
              <a:latin typeface="Calibri"/>
              <a:ea typeface="Calibri"/>
              <a:cs typeface="Calibri"/>
              <a:sym typeface="Calibri"/>
            </a:endParaRPr>
          </a:p>
          <a:p>
            <a:pPr marL="457200" lvl="0" indent="-381000" algn="l" rtl="0">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Getter Methods</a:t>
            </a:r>
            <a:endParaRPr sz="2400">
              <a:solidFill>
                <a:schemeClr val="dk1"/>
              </a:solidFill>
              <a:latin typeface="Calibri"/>
              <a:ea typeface="Calibri"/>
              <a:cs typeface="Calibri"/>
              <a:sym typeface="Calibri"/>
            </a:endParaRPr>
          </a:p>
          <a:p>
            <a:pPr marL="457200" lvl="0" indent="-381000" algn="l" rtl="0">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Setter Methods</a:t>
            </a:r>
            <a:endParaRPr sz="2400">
              <a:solidFill>
                <a:schemeClr val="dk1"/>
              </a:solidFill>
              <a:latin typeface="Calibri"/>
              <a:ea typeface="Calibri"/>
              <a:cs typeface="Calibri"/>
              <a:sym typeface="Calibri"/>
            </a:endParaRPr>
          </a:p>
          <a:p>
            <a:pPr marL="457200" lvl="0" indent="-381000" algn="l" rtl="0">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Constructor vs Setter Methods</a:t>
            </a:r>
            <a:endParaRPr sz="2400">
              <a:solidFill>
                <a:schemeClr val="dk1"/>
              </a:solidFill>
              <a:latin typeface="Calibri"/>
              <a:ea typeface="Calibri"/>
              <a:cs typeface="Calibri"/>
              <a:sym typeface="Calibri"/>
            </a:endParaRPr>
          </a:p>
          <a:p>
            <a:pPr marL="457200" lvl="0" indent="-381000" algn="l" rtl="0">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Private Methods &amp; Constructors</a:t>
            </a:r>
            <a:endParaRPr sz="2400">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sz="2400">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516819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2"/>
        <p:cNvGrpSpPr/>
        <p:nvPr/>
      </p:nvGrpSpPr>
      <p:grpSpPr>
        <a:xfrm>
          <a:off x="0" y="0"/>
          <a:ext cx="0" cy="0"/>
          <a:chOff x="0" y="0"/>
          <a:chExt cx="0" cy="0"/>
        </a:xfrm>
      </p:grpSpPr>
      <p:sp>
        <p:nvSpPr>
          <p:cNvPr id="403" name="Google Shape;403;p5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4" name="Google Shape;404;p5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5" name="Google Shape;405;p5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06" name="Google Shape;406;p57"/>
          <p:cNvSpPr txBox="1"/>
          <p:nvPr/>
        </p:nvSpPr>
        <p:spPr>
          <a:xfrm>
            <a:off x="446375" y="15123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       </a:t>
            </a:r>
            <a:r>
              <a:rPr lang="en" sz="2400" b="1" i="0" u="none" strike="noStrike" cap="none">
                <a:solidFill>
                  <a:srgbClr val="4C1130"/>
                </a:solidFill>
                <a:latin typeface="Calibri"/>
                <a:ea typeface="Calibri"/>
                <a:cs typeface="Calibri"/>
                <a:sym typeface="Calibri"/>
              </a:rPr>
              <a:t>This is how these two area methods can be called.</a:t>
            </a:r>
            <a:endParaRPr sz="2400" b="1" i="0" u="none" strike="noStrike" cap="none">
              <a:solidFill>
                <a:srgbClr val="4C1130"/>
              </a:solidFill>
              <a:latin typeface="Calibri"/>
              <a:ea typeface="Calibri"/>
              <a:cs typeface="Calibri"/>
              <a:sym typeface="Calibri"/>
            </a:endParaRPr>
          </a:p>
        </p:txBody>
      </p:sp>
      <p:sp>
        <p:nvSpPr>
          <p:cNvPr id="407" name="Google Shape;407;p5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Concept of Multiple Classes</a:t>
            </a:r>
            <a:endParaRPr sz="3000" b="1" i="0" u="none" strike="noStrike" cap="none">
              <a:solidFill>
                <a:srgbClr val="FFFFFF"/>
              </a:solidFill>
              <a:latin typeface="Calibri"/>
              <a:ea typeface="Calibri"/>
              <a:cs typeface="Calibri"/>
              <a:sym typeface="Calibri"/>
            </a:endParaRPr>
          </a:p>
        </p:txBody>
      </p:sp>
      <p:pic>
        <p:nvPicPr>
          <p:cNvPr id="408" name="Google Shape;408;p57"/>
          <p:cNvPicPr preferRelativeResize="0"/>
          <p:nvPr/>
        </p:nvPicPr>
        <p:blipFill rotWithShape="1">
          <a:blip r:embed="rId3">
            <a:alphaModFix/>
          </a:blip>
          <a:srcRect l="12349" t="36066" r="43655" b="37896"/>
          <a:stretch/>
        </p:blipFill>
        <p:spPr>
          <a:xfrm>
            <a:off x="915125" y="949300"/>
            <a:ext cx="7077000" cy="2273124"/>
          </a:xfrm>
          <a:prstGeom prst="rect">
            <a:avLst/>
          </a:prstGeom>
          <a:noFill/>
          <a:ln w="38100" cap="flat" cmpd="sng">
            <a:solidFill>
              <a:srgbClr val="0000FF"/>
            </a:solidFill>
            <a:prstDash val="solid"/>
            <a:round/>
            <a:headEnd type="none" w="sm" len="sm"/>
            <a:tailEnd type="none" w="sm" len="sm"/>
          </a:ln>
        </p:spPr>
      </p:pic>
      <p:sp>
        <p:nvSpPr>
          <p:cNvPr id="409" name="Google Shape;409;p57"/>
          <p:cNvSpPr txBox="1"/>
          <p:nvPr/>
        </p:nvSpPr>
        <p:spPr>
          <a:xfrm>
            <a:off x="564750" y="3966100"/>
            <a:ext cx="8014500" cy="83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Arial"/>
                <a:ea typeface="Arial"/>
                <a:cs typeface="Arial"/>
                <a:sym typeface="Arial"/>
              </a:rPr>
              <a:t>By doing this we can avoid the name clashes and we can use the same method name to be used in several classes.</a:t>
            </a:r>
            <a:endParaRPr sz="21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3"/>
        <p:cNvGrpSpPr/>
        <p:nvPr/>
      </p:nvGrpSpPr>
      <p:grpSpPr>
        <a:xfrm>
          <a:off x="0" y="0"/>
          <a:ext cx="0" cy="0"/>
          <a:chOff x="0" y="0"/>
          <a:chExt cx="0" cy="0"/>
        </a:xfrm>
      </p:grpSpPr>
      <p:sp>
        <p:nvSpPr>
          <p:cNvPr id="414" name="Google Shape;414;p5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5" name="Google Shape;415;p58"/>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Till now, you were introduced to classes and used classes as separate independent modules, i.e. used classes as a module-creation mechanism.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Time to get introduced to </a:t>
            </a:r>
            <a:r>
              <a:rPr lang="en" sz="2400" b="0" i="0" u="none" strike="noStrike" cap="none">
                <a:solidFill>
                  <a:srgbClr val="000000"/>
                </a:solidFill>
                <a:highlight>
                  <a:srgbClr val="FFFF00"/>
                </a:highlight>
                <a:latin typeface="Calibri"/>
                <a:ea typeface="Calibri"/>
                <a:cs typeface="Calibri"/>
                <a:sym typeface="Calibri"/>
              </a:rPr>
              <a:t>objects</a:t>
            </a:r>
            <a:r>
              <a:rPr lang="en" sz="2400" b="0" i="0" u="none" strike="noStrike" cap="none">
                <a:solidFill>
                  <a:srgbClr val="000000"/>
                </a:solidFill>
                <a:latin typeface="Calibri"/>
                <a:ea typeface="Calibri"/>
                <a:cs typeface="Calibri"/>
                <a:sym typeface="Calibri"/>
              </a:rPr>
              <a:t> and see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more real benefits of classes.</a:t>
            </a:r>
            <a:endParaRPr sz="2400" b="0" i="0" u="none" strike="noStrike" cap="none">
              <a:solidFill>
                <a:srgbClr val="000000"/>
              </a:solidFill>
              <a:latin typeface="Calibri"/>
              <a:ea typeface="Calibri"/>
              <a:cs typeface="Calibri"/>
              <a:sym typeface="Calibri"/>
            </a:endParaRPr>
          </a:p>
        </p:txBody>
      </p:sp>
      <p:sp>
        <p:nvSpPr>
          <p:cNvPr id="416" name="Google Shape;416;p5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7" name="Google Shape;417;p5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Objects</a:t>
            </a:r>
            <a:endParaRPr sz="3000" b="1" i="0" u="none" strike="noStrike" cap="none">
              <a:solidFill>
                <a:srgbClr val="FFFFFF"/>
              </a:solidFill>
              <a:latin typeface="Calibri"/>
              <a:ea typeface="Calibri"/>
              <a:cs typeface="Calibri"/>
              <a:sym typeface="Calibri"/>
            </a:endParaRPr>
          </a:p>
        </p:txBody>
      </p:sp>
      <p:pic>
        <p:nvPicPr>
          <p:cNvPr id="418" name="Google Shape;418;p58" descr="BENEFITS handwritten with white chalk on a blackboard on wood background"/>
          <p:cNvPicPr preferRelativeResize="0"/>
          <p:nvPr/>
        </p:nvPicPr>
        <p:blipFill rotWithShape="1">
          <a:blip r:embed="rId3">
            <a:alphaModFix/>
          </a:blip>
          <a:srcRect/>
          <a:stretch/>
        </p:blipFill>
        <p:spPr>
          <a:xfrm>
            <a:off x="6095175" y="2763850"/>
            <a:ext cx="2713500" cy="1948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2"/>
        <p:cNvGrpSpPr/>
        <p:nvPr/>
      </p:nvGrpSpPr>
      <p:grpSpPr>
        <a:xfrm>
          <a:off x="0" y="0"/>
          <a:ext cx="0" cy="0"/>
          <a:chOff x="0" y="0"/>
          <a:chExt cx="0" cy="0"/>
        </a:xfrm>
      </p:grpSpPr>
      <p:sp>
        <p:nvSpPr>
          <p:cNvPr id="423" name="Google Shape;423;p59"/>
          <p:cNvSpPr txBox="1"/>
          <p:nvPr/>
        </p:nvSpPr>
        <p:spPr>
          <a:xfrm>
            <a:off x="507300" y="8395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What are Objects?</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000"/>
              <a:buFont typeface="Arial"/>
              <a:buNone/>
            </a:pPr>
            <a:r>
              <a:rPr lang="en" sz="2000" b="0" i="0" u="none" strike="noStrike" cap="none">
                <a:solidFill>
                  <a:schemeClr val="dk1"/>
                </a:solidFill>
                <a:highlight>
                  <a:srgbClr val="FFFFFF"/>
                </a:highlight>
                <a:latin typeface="Arial"/>
                <a:ea typeface="Arial"/>
                <a:cs typeface="Arial"/>
                <a:sym typeface="Arial"/>
              </a:rPr>
              <a:t>If we consider the real-world, we can find many objects around us, cars, dogs, humans, etc. All these objects have a state and a behavior. If we consider a dog, then its state is - name, breed, color, and the behavior is - barking, wagging the tail, running.</a:t>
            </a:r>
            <a:endParaRPr sz="2000" b="0" i="0" u="none" strike="noStrike" cap="none">
              <a:solidFill>
                <a:schemeClr val="dk1"/>
              </a:solidFill>
              <a:highlight>
                <a:srgbClr val="FFFFFF"/>
              </a:highlight>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endParaRPr sz="2000" b="0" i="0" u="none" strike="noStrike" cap="none">
              <a:solidFill>
                <a:schemeClr val="dk1"/>
              </a:solidFill>
              <a:highlight>
                <a:srgbClr val="FFFFFF"/>
              </a:highlight>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 sz="2000" b="0" i="0" u="none" strike="noStrike" cap="none">
                <a:solidFill>
                  <a:schemeClr val="dk1"/>
                </a:solidFill>
                <a:highlight>
                  <a:srgbClr val="FFFFFF"/>
                </a:highlight>
                <a:latin typeface="Arial"/>
                <a:ea typeface="Arial"/>
                <a:cs typeface="Arial"/>
                <a:sym typeface="Arial"/>
              </a:rPr>
              <a:t>Software objects also have a state and a behavior. A software object's state is stored in fields and behavior is shown via methods.</a:t>
            </a:r>
            <a:endParaRPr sz="2000" b="0" i="0" u="none" strike="noStrike" cap="none">
              <a:solidFill>
                <a:schemeClr val="dk1"/>
              </a:solidFill>
              <a:highlight>
                <a:srgbClr val="FFFFFF"/>
              </a:highlight>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24" name="Google Shape;424;p5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5" name="Google Shape;425;p5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6" name="Google Shape;426;p5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27" name="Google Shape;427;p5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Objects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1"/>
        <p:cNvGrpSpPr/>
        <p:nvPr/>
      </p:nvGrpSpPr>
      <p:grpSpPr>
        <a:xfrm>
          <a:off x="0" y="0"/>
          <a:ext cx="0" cy="0"/>
          <a:chOff x="0" y="0"/>
          <a:chExt cx="0" cy="0"/>
        </a:xfrm>
      </p:grpSpPr>
      <p:sp>
        <p:nvSpPr>
          <p:cNvPr id="432" name="Google Shape;432;p60"/>
          <p:cNvSpPr txBox="1"/>
          <p:nvPr/>
        </p:nvSpPr>
        <p:spPr>
          <a:xfrm>
            <a:off x="507300" y="1244450"/>
            <a:ext cx="8014500" cy="1035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Methods from different classes are called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using object only. The approach which we</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 used earlier to call the methods is not a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good practice and some changes are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required in that code.</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33" name="Google Shape;433;p6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4" name="Google Shape;434;p6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5" name="Google Shape;435;p6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436" name="Google Shape;436;p60" descr="Abstract silver and blue metallic cubes 3d render"/>
          <p:cNvPicPr preferRelativeResize="0"/>
          <p:nvPr/>
        </p:nvPicPr>
        <p:blipFill rotWithShape="1">
          <a:blip r:embed="rId3">
            <a:alphaModFix/>
          </a:blip>
          <a:srcRect/>
          <a:stretch/>
        </p:blipFill>
        <p:spPr>
          <a:xfrm>
            <a:off x="6343925" y="1244450"/>
            <a:ext cx="2292375" cy="2468700"/>
          </a:xfrm>
          <a:prstGeom prst="rect">
            <a:avLst/>
          </a:prstGeom>
          <a:noFill/>
          <a:ln>
            <a:noFill/>
          </a:ln>
        </p:spPr>
      </p:pic>
      <p:sp>
        <p:nvSpPr>
          <p:cNvPr id="437" name="Google Shape;437;p6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Objects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1"/>
        <p:cNvGrpSpPr/>
        <p:nvPr/>
      </p:nvGrpSpPr>
      <p:grpSpPr>
        <a:xfrm>
          <a:off x="0" y="0"/>
          <a:ext cx="0" cy="0"/>
          <a:chOff x="0" y="0"/>
          <a:chExt cx="0" cy="0"/>
        </a:xfrm>
      </p:grpSpPr>
      <p:sp>
        <p:nvSpPr>
          <p:cNvPr id="442" name="Google Shape;442;p61"/>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43" name="Google Shape;443;p6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4" name="Google Shape;444;p6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5" name="Google Shape;445;p6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46" name="Google Shape;446;p6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Classes &amp; Objects</a:t>
            </a:r>
            <a:endParaRPr sz="3000" b="1" i="0" u="none" strike="noStrike" cap="none">
              <a:solidFill>
                <a:srgbClr val="FFFFFF"/>
              </a:solidFill>
              <a:latin typeface="Calibri"/>
              <a:ea typeface="Calibri"/>
              <a:cs typeface="Calibri"/>
              <a:sym typeface="Calibri"/>
            </a:endParaRPr>
          </a:p>
        </p:txBody>
      </p:sp>
      <p:pic>
        <p:nvPicPr>
          <p:cNvPr id="447" name="Google Shape;447;p61"/>
          <p:cNvPicPr preferRelativeResize="0"/>
          <p:nvPr/>
        </p:nvPicPr>
        <p:blipFill rotWithShape="1">
          <a:blip r:embed="rId3">
            <a:alphaModFix/>
          </a:blip>
          <a:srcRect l="12349" t="36138" r="51612" b="40717"/>
          <a:stretch/>
        </p:blipFill>
        <p:spPr>
          <a:xfrm>
            <a:off x="1586700" y="944701"/>
            <a:ext cx="5674801" cy="2049076"/>
          </a:xfrm>
          <a:prstGeom prst="rect">
            <a:avLst/>
          </a:prstGeom>
          <a:noFill/>
          <a:ln w="38100" cap="flat" cmpd="sng">
            <a:solidFill>
              <a:srgbClr val="0000FF"/>
            </a:solidFill>
            <a:prstDash val="solid"/>
            <a:round/>
            <a:headEnd type="none" w="sm" len="sm"/>
            <a:tailEnd type="none" w="sm" len="sm"/>
          </a:ln>
        </p:spPr>
      </p:pic>
      <p:pic>
        <p:nvPicPr>
          <p:cNvPr id="448" name="Google Shape;448;p61"/>
          <p:cNvPicPr preferRelativeResize="0"/>
          <p:nvPr/>
        </p:nvPicPr>
        <p:blipFill rotWithShape="1">
          <a:blip r:embed="rId4">
            <a:alphaModFix/>
          </a:blip>
          <a:srcRect l="12350" t="60141" r="60869" b="23880"/>
          <a:stretch/>
        </p:blipFill>
        <p:spPr>
          <a:xfrm>
            <a:off x="2073225" y="3231150"/>
            <a:ext cx="4840202" cy="1623625"/>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2"/>
        <p:cNvGrpSpPr/>
        <p:nvPr/>
      </p:nvGrpSpPr>
      <p:grpSpPr>
        <a:xfrm>
          <a:off x="0" y="0"/>
          <a:ext cx="0" cy="0"/>
          <a:chOff x="0" y="0"/>
          <a:chExt cx="0" cy="0"/>
        </a:xfrm>
      </p:grpSpPr>
      <p:sp>
        <p:nvSpPr>
          <p:cNvPr id="453" name="Google Shape;453;p62"/>
          <p:cNvSpPr txBox="1"/>
          <p:nvPr/>
        </p:nvSpPr>
        <p:spPr>
          <a:xfrm>
            <a:off x="507300" y="915775"/>
            <a:ext cx="83172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Changes to be made to create objects from classes: Area Example Updated</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1" i="0" u="none" strike="noStrike" cap="none">
                <a:solidFill>
                  <a:srgbClr val="000000"/>
                </a:solidFill>
                <a:latin typeface="Calibri"/>
                <a:ea typeface="Calibri"/>
                <a:cs typeface="Calibri"/>
                <a:sym typeface="Calibri"/>
              </a:rPr>
              <a:t>Declare the radius </a:t>
            </a:r>
            <a:r>
              <a:rPr lang="en" sz="2400" b="0" i="0" u="none" strike="noStrike" cap="none">
                <a:solidFill>
                  <a:srgbClr val="000000"/>
                </a:solidFill>
                <a:latin typeface="Calibri"/>
                <a:ea typeface="Calibri"/>
                <a:cs typeface="Calibri"/>
                <a:sym typeface="Calibri"/>
              </a:rPr>
              <a:t>attribute in the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Circle class.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54" name="Google Shape;454;p6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5" name="Google Shape;455;p6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6" name="Google Shape;456;p6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457" name="Google Shape;457;p62" descr="Text sign showing Update Motivational Call. Conceptual photo Up to date with latest developments updated Random clips art work board creative nice paperclips wood grey shadow."/>
          <p:cNvPicPr preferRelativeResize="0"/>
          <p:nvPr/>
        </p:nvPicPr>
        <p:blipFill rotWithShape="1">
          <a:blip r:embed="rId3">
            <a:alphaModFix/>
          </a:blip>
          <a:srcRect/>
          <a:stretch/>
        </p:blipFill>
        <p:spPr>
          <a:xfrm>
            <a:off x="5810950" y="2299100"/>
            <a:ext cx="3020675" cy="2168700"/>
          </a:xfrm>
          <a:prstGeom prst="rect">
            <a:avLst/>
          </a:prstGeom>
          <a:noFill/>
          <a:ln>
            <a:noFill/>
          </a:ln>
        </p:spPr>
      </p:pic>
      <p:sp>
        <p:nvSpPr>
          <p:cNvPr id="458" name="Google Shape;458;p6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Classes &amp; Objects</a:t>
            </a:r>
            <a:endParaRPr sz="3000" b="1" i="0" u="none" strike="noStrike" cap="none">
              <a:solidFill>
                <a:srgbClr val="FFFFFF"/>
              </a:solidFill>
              <a:latin typeface="Calibri"/>
              <a:ea typeface="Calibri"/>
              <a:cs typeface="Calibri"/>
              <a:sym typeface="Calibri"/>
            </a:endParaRPr>
          </a:p>
        </p:txBody>
      </p:sp>
      <p:pic>
        <p:nvPicPr>
          <p:cNvPr id="459" name="Google Shape;459;p62"/>
          <p:cNvPicPr preferRelativeResize="0"/>
          <p:nvPr/>
        </p:nvPicPr>
        <p:blipFill rotWithShape="1">
          <a:blip r:embed="rId4">
            <a:alphaModFix/>
          </a:blip>
          <a:srcRect l="12350" t="60141" r="60869" b="23880"/>
          <a:stretch/>
        </p:blipFill>
        <p:spPr>
          <a:xfrm>
            <a:off x="660300" y="3293100"/>
            <a:ext cx="4840202" cy="1623625"/>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3"/>
        <p:cNvGrpSpPr/>
        <p:nvPr/>
      </p:nvGrpSpPr>
      <p:grpSpPr>
        <a:xfrm>
          <a:off x="0" y="0"/>
          <a:ext cx="0" cy="0"/>
          <a:chOff x="0" y="0"/>
          <a:chExt cx="0" cy="0"/>
        </a:xfrm>
      </p:grpSpPr>
      <p:sp>
        <p:nvSpPr>
          <p:cNvPr id="464" name="Google Shape;464;p63"/>
          <p:cNvSpPr txBox="1"/>
          <p:nvPr/>
        </p:nvSpPr>
        <p:spPr>
          <a:xfrm>
            <a:off x="413400" y="835750"/>
            <a:ext cx="8317200" cy="1152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1" i="0" u="none" strike="noStrike" cap="none">
                <a:solidFill>
                  <a:srgbClr val="000000"/>
                </a:solidFill>
                <a:latin typeface="Calibri"/>
                <a:ea typeface="Calibri"/>
                <a:cs typeface="Calibri"/>
                <a:sym typeface="Calibri"/>
              </a:rPr>
              <a:t>Remove the static keyword </a:t>
            </a:r>
            <a:r>
              <a:rPr lang="en" sz="2400" b="0" i="0" u="none" strike="noStrike" cap="none">
                <a:solidFill>
                  <a:srgbClr val="000000"/>
                </a:solidFill>
                <a:latin typeface="Calibri"/>
                <a:ea typeface="Calibri"/>
                <a:cs typeface="Calibri"/>
                <a:sym typeface="Calibri"/>
              </a:rPr>
              <a:t>from attributes and methods.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65" name="Google Shape;465;p6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6" name="Google Shape;466;p6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7" name="Google Shape;467;p6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68" name="Google Shape;468;p6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Classes &amp; Objects</a:t>
            </a:r>
            <a:endParaRPr sz="3000" b="1" i="0" u="none" strike="noStrike" cap="none">
              <a:solidFill>
                <a:srgbClr val="FFFFFF"/>
              </a:solidFill>
              <a:latin typeface="Calibri"/>
              <a:ea typeface="Calibri"/>
              <a:cs typeface="Calibri"/>
              <a:sym typeface="Calibri"/>
            </a:endParaRPr>
          </a:p>
        </p:txBody>
      </p:sp>
      <p:pic>
        <p:nvPicPr>
          <p:cNvPr id="469" name="Google Shape;469;p63"/>
          <p:cNvPicPr preferRelativeResize="0"/>
          <p:nvPr/>
        </p:nvPicPr>
        <p:blipFill rotWithShape="1">
          <a:blip r:embed="rId3">
            <a:alphaModFix/>
          </a:blip>
          <a:srcRect l="12350" t="60141" r="60869" b="23880"/>
          <a:stretch/>
        </p:blipFill>
        <p:spPr>
          <a:xfrm>
            <a:off x="4242175" y="2187200"/>
            <a:ext cx="4840202" cy="1623625"/>
          </a:xfrm>
          <a:prstGeom prst="rect">
            <a:avLst/>
          </a:prstGeom>
          <a:noFill/>
          <a:ln w="38100" cap="flat" cmpd="sng">
            <a:solidFill>
              <a:srgbClr val="0000FF"/>
            </a:solidFill>
            <a:prstDash val="solid"/>
            <a:round/>
            <a:headEnd type="none" w="sm" len="sm"/>
            <a:tailEnd type="none" w="sm" len="sm"/>
          </a:ln>
        </p:spPr>
      </p:pic>
      <p:sp>
        <p:nvSpPr>
          <p:cNvPr id="470" name="Google Shape;470;p63"/>
          <p:cNvSpPr txBox="1"/>
          <p:nvPr/>
        </p:nvSpPr>
        <p:spPr>
          <a:xfrm>
            <a:off x="681675" y="2384913"/>
            <a:ext cx="2384100" cy="122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No static keyword written before radius attribute and area method</a:t>
            </a:r>
            <a:endParaRPr sz="1800" b="0" i="0" u="none" strike="noStrike" cap="none">
              <a:solidFill>
                <a:srgbClr val="000000"/>
              </a:solidFill>
              <a:latin typeface="Arial"/>
              <a:ea typeface="Arial"/>
              <a:cs typeface="Arial"/>
              <a:sym typeface="Arial"/>
            </a:endParaRPr>
          </a:p>
        </p:txBody>
      </p:sp>
      <p:sp>
        <p:nvSpPr>
          <p:cNvPr id="471" name="Google Shape;471;p63"/>
          <p:cNvSpPr/>
          <p:nvPr/>
        </p:nvSpPr>
        <p:spPr>
          <a:xfrm>
            <a:off x="3000850" y="2806875"/>
            <a:ext cx="1189800" cy="243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63"/>
          <p:cNvSpPr/>
          <p:nvPr/>
        </p:nvSpPr>
        <p:spPr>
          <a:xfrm>
            <a:off x="3000850" y="2563883"/>
            <a:ext cx="1189800" cy="243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6"/>
        <p:cNvGrpSpPr/>
        <p:nvPr/>
      </p:nvGrpSpPr>
      <p:grpSpPr>
        <a:xfrm>
          <a:off x="0" y="0"/>
          <a:ext cx="0" cy="0"/>
          <a:chOff x="0" y="0"/>
          <a:chExt cx="0" cy="0"/>
        </a:xfrm>
      </p:grpSpPr>
      <p:sp>
        <p:nvSpPr>
          <p:cNvPr id="477" name="Google Shape;477;p6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8" name="Google Shape;478;p6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9" name="Google Shape;479;p6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80" name="Google Shape;480;p64"/>
          <p:cNvSpPr txBox="1"/>
          <p:nvPr/>
        </p:nvSpPr>
        <p:spPr>
          <a:xfrm>
            <a:off x="507300" y="915775"/>
            <a:ext cx="83544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1" i="0" u="none" strike="noStrike" cap="none">
                <a:solidFill>
                  <a:schemeClr val="dk1"/>
                </a:solidFill>
                <a:latin typeface="Calibri"/>
                <a:ea typeface="Calibri"/>
                <a:cs typeface="Calibri"/>
                <a:sym typeface="Calibri"/>
              </a:rPr>
              <a:t>Delete the parameter </a:t>
            </a:r>
            <a:r>
              <a:rPr lang="en" sz="2400" b="0" i="0" u="none" strike="noStrike" cap="none">
                <a:solidFill>
                  <a:schemeClr val="dk1"/>
                </a:solidFill>
                <a:latin typeface="Calibri"/>
                <a:ea typeface="Calibri"/>
                <a:cs typeface="Calibri"/>
                <a:sym typeface="Calibri"/>
              </a:rPr>
              <a:t>from the declaration of area method. This means that the </a:t>
            </a:r>
            <a:r>
              <a:rPr lang="en" sz="2400" b="1" i="0" u="none" strike="noStrike" cap="none">
                <a:solidFill>
                  <a:schemeClr val="dk1"/>
                </a:solidFill>
                <a:latin typeface="Calibri"/>
                <a:ea typeface="Calibri"/>
                <a:cs typeface="Calibri"/>
                <a:sym typeface="Calibri"/>
              </a:rPr>
              <a:t>radius inside the body </a:t>
            </a:r>
            <a:r>
              <a:rPr lang="en" sz="2400" b="0" i="0" u="none" strike="noStrike" cap="none">
                <a:solidFill>
                  <a:schemeClr val="dk1"/>
                </a:solidFill>
                <a:latin typeface="Calibri"/>
                <a:ea typeface="Calibri"/>
                <a:cs typeface="Calibri"/>
                <a:sym typeface="Calibri"/>
              </a:rPr>
              <a:t>of this area method now refers to the </a:t>
            </a:r>
            <a:r>
              <a:rPr lang="en" sz="2400" b="1" i="0" u="none" strike="noStrike" cap="none">
                <a:solidFill>
                  <a:schemeClr val="dk1"/>
                </a:solidFill>
                <a:latin typeface="Calibri"/>
                <a:ea typeface="Calibri"/>
                <a:cs typeface="Calibri"/>
                <a:sym typeface="Calibri"/>
              </a:rPr>
              <a:t>radius attribute inside circle class </a:t>
            </a:r>
            <a:r>
              <a:rPr lang="en" sz="2400" b="0" i="0" u="none" strike="noStrike" cap="none">
                <a:solidFill>
                  <a:schemeClr val="dk1"/>
                </a:solidFill>
                <a:latin typeface="Calibri"/>
                <a:ea typeface="Calibri"/>
                <a:cs typeface="Calibri"/>
                <a:sym typeface="Calibri"/>
              </a:rPr>
              <a:t>and </a:t>
            </a:r>
            <a:r>
              <a:rPr lang="en" sz="2400" b="1" i="0" u="none" strike="noStrike" cap="none">
                <a:solidFill>
                  <a:schemeClr val="dk1"/>
                </a:solidFill>
                <a:latin typeface="Calibri"/>
                <a:ea typeface="Calibri"/>
                <a:cs typeface="Calibri"/>
                <a:sym typeface="Calibri"/>
              </a:rPr>
              <a:t>not the radius </a:t>
            </a:r>
            <a:r>
              <a:rPr lang="en" sz="2400" b="0" i="0" u="none" strike="noStrike" cap="none">
                <a:solidFill>
                  <a:schemeClr val="dk1"/>
                </a:solidFill>
                <a:latin typeface="Calibri"/>
                <a:ea typeface="Calibri"/>
                <a:cs typeface="Calibri"/>
                <a:sym typeface="Calibri"/>
              </a:rPr>
              <a:t>which was earlier </a:t>
            </a:r>
            <a:r>
              <a:rPr lang="en" sz="2400" b="1" i="0" u="none" strike="noStrike" cap="none">
                <a:solidFill>
                  <a:schemeClr val="dk1"/>
                </a:solidFill>
                <a:latin typeface="Calibri"/>
                <a:ea typeface="Calibri"/>
                <a:cs typeface="Calibri"/>
                <a:sym typeface="Calibri"/>
              </a:rPr>
              <a:t>passed as parameter</a:t>
            </a:r>
            <a:r>
              <a:rPr lang="en" sz="2400" b="0" i="0" u="none" strike="noStrike" cap="none">
                <a:solidFill>
                  <a:schemeClr val="dk1"/>
                </a:solidFill>
                <a:latin typeface="Calibri"/>
                <a:ea typeface="Calibri"/>
                <a:cs typeface="Calibri"/>
                <a:sym typeface="Calibri"/>
              </a:rPr>
              <a:t>.</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81" name="Google Shape;481;p6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Classes &amp; Objects</a:t>
            </a:r>
            <a:endParaRPr sz="3000" b="1" i="0" u="none" strike="noStrike" cap="none">
              <a:solidFill>
                <a:srgbClr val="FFFFFF"/>
              </a:solidFill>
              <a:latin typeface="Calibri"/>
              <a:ea typeface="Calibri"/>
              <a:cs typeface="Calibri"/>
              <a:sym typeface="Calibri"/>
            </a:endParaRPr>
          </a:p>
        </p:txBody>
      </p:sp>
      <p:pic>
        <p:nvPicPr>
          <p:cNvPr id="482" name="Google Shape;482;p64"/>
          <p:cNvPicPr preferRelativeResize="0"/>
          <p:nvPr/>
        </p:nvPicPr>
        <p:blipFill rotWithShape="1">
          <a:blip r:embed="rId3">
            <a:alphaModFix/>
          </a:blip>
          <a:srcRect l="12350" t="60141" r="60869" b="23880"/>
          <a:stretch/>
        </p:blipFill>
        <p:spPr>
          <a:xfrm>
            <a:off x="4021500" y="2983250"/>
            <a:ext cx="4840202" cy="1623625"/>
          </a:xfrm>
          <a:prstGeom prst="rect">
            <a:avLst/>
          </a:prstGeom>
          <a:noFill/>
          <a:ln w="38100" cap="flat" cmpd="sng">
            <a:solidFill>
              <a:srgbClr val="0000FF"/>
            </a:solidFill>
            <a:prstDash val="solid"/>
            <a:round/>
            <a:headEnd type="none" w="sm" len="sm"/>
            <a:tailEnd type="none" w="sm" len="sm"/>
          </a:ln>
        </p:spPr>
      </p:pic>
      <p:sp>
        <p:nvSpPr>
          <p:cNvPr id="483" name="Google Shape;483;p64"/>
          <p:cNvSpPr txBox="1"/>
          <p:nvPr/>
        </p:nvSpPr>
        <p:spPr>
          <a:xfrm>
            <a:off x="644500" y="3378663"/>
            <a:ext cx="2094600" cy="83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No parameter inside area method.</a:t>
            </a:r>
            <a:endParaRPr sz="2000" b="0" i="0" u="none" strike="noStrike" cap="none">
              <a:solidFill>
                <a:srgbClr val="000000"/>
              </a:solidFill>
              <a:latin typeface="Arial"/>
              <a:ea typeface="Arial"/>
              <a:cs typeface="Arial"/>
              <a:sym typeface="Arial"/>
            </a:endParaRPr>
          </a:p>
        </p:txBody>
      </p:sp>
      <p:sp>
        <p:nvSpPr>
          <p:cNvPr id="484" name="Google Shape;484;p64"/>
          <p:cNvSpPr/>
          <p:nvPr/>
        </p:nvSpPr>
        <p:spPr>
          <a:xfrm>
            <a:off x="2454000" y="3673575"/>
            <a:ext cx="1474800" cy="243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8"/>
        <p:cNvGrpSpPr/>
        <p:nvPr/>
      </p:nvGrpSpPr>
      <p:grpSpPr>
        <a:xfrm>
          <a:off x="0" y="0"/>
          <a:ext cx="0" cy="0"/>
          <a:chOff x="0" y="0"/>
          <a:chExt cx="0" cy="0"/>
        </a:xfrm>
      </p:grpSpPr>
      <p:sp>
        <p:nvSpPr>
          <p:cNvPr id="489" name="Google Shape;489;p6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0" name="Google Shape;490;p6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1" name="Google Shape;491;p6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92" name="Google Shape;492;p65"/>
          <p:cNvSpPr txBox="1"/>
          <p:nvPr/>
        </p:nvSpPr>
        <p:spPr>
          <a:xfrm>
            <a:off x="581675" y="407625"/>
            <a:ext cx="83544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Create an </a:t>
            </a:r>
            <a:r>
              <a:rPr lang="en" sz="2400" b="1" i="0" u="none" strike="noStrike" cap="none">
                <a:solidFill>
                  <a:schemeClr val="dk1"/>
                </a:solidFill>
                <a:latin typeface="Calibri"/>
                <a:ea typeface="Calibri"/>
                <a:cs typeface="Calibri"/>
                <a:sym typeface="Calibri"/>
              </a:rPr>
              <a:t>instance(object) </a:t>
            </a:r>
            <a:r>
              <a:rPr lang="en" sz="2400" b="0" i="0" u="none" strike="noStrike" cap="none">
                <a:solidFill>
                  <a:schemeClr val="dk1"/>
                </a:solidFill>
                <a:latin typeface="Calibri"/>
                <a:ea typeface="Calibri"/>
                <a:cs typeface="Calibri"/>
                <a:sym typeface="Calibri"/>
              </a:rPr>
              <a:t>of the Circle class inside the main method.</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alibri"/>
                <a:ea typeface="Calibri"/>
                <a:cs typeface="Calibri"/>
                <a:sym typeface="Calibri"/>
              </a:rPr>
              <a:t>Circle c1 = new Circle() // c1 object of class circle</a:t>
            </a:r>
            <a:endParaRPr sz="2400" b="1"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Basically, Circle can be seen as a type and c1 as its variable.</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93" name="Google Shape;493;p6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Classes &amp; Objects</a:t>
            </a:r>
            <a:endParaRPr sz="3000" b="1" i="0" u="none" strike="noStrike" cap="none">
              <a:solidFill>
                <a:srgbClr val="FFFFFF"/>
              </a:solidFill>
              <a:latin typeface="Calibri"/>
              <a:ea typeface="Calibri"/>
              <a:cs typeface="Calibri"/>
              <a:sym typeface="Calibri"/>
            </a:endParaRPr>
          </a:p>
        </p:txBody>
      </p:sp>
      <p:pic>
        <p:nvPicPr>
          <p:cNvPr id="494" name="Google Shape;494;p65"/>
          <p:cNvPicPr preferRelativeResize="0"/>
          <p:nvPr/>
        </p:nvPicPr>
        <p:blipFill rotWithShape="1">
          <a:blip r:embed="rId3">
            <a:alphaModFix/>
          </a:blip>
          <a:srcRect l="12349" t="36138" r="51612" b="40717"/>
          <a:stretch/>
        </p:blipFill>
        <p:spPr>
          <a:xfrm>
            <a:off x="2847000" y="2796976"/>
            <a:ext cx="5674801" cy="2049076"/>
          </a:xfrm>
          <a:prstGeom prst="rect">
            <a:avLst/>
          </a:prstGeom>
          <a:noFill/>
          <a:ln w="38100" cap="flat" cmpd="sng">
            <a:solidFill>
              <a:srgbClr val="0000FF"/>
            </a:solidFill>
            <a:prstDash val="solid"/>
            <a:round/>
            <a:headEnd type="none" w="sm" len="sm"/>
            <a:tailEnd type="none" w="sm" len="sm"/>
          </a:ln>
        </p:spPr>
      </p:pic>
      <p:sp>
        <p:nvSpPr>
          <p:cNvPr id="495" name="Google Shape;495;p65"/>
          <p:cNvSpPr/>
          <p:nvPr/>
        </p:nvSpPr>
        <p:spPr>
          <a:xfrm>
            <a:off x="1598825" y="3700006"/>
            <a:ext cx="1189800" cy="243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9"/>
        <p:cNvGrpSpPr/>
        <p:nvPr/>
      </p:nvGrpSpPr>
      <p:grpSpPr>
        <a:xfrm>
          <a:off x="0" y="0"/>
          <a:ext cx="0" cy="0"/>
          <a:chOff x="0" y="0"/>
          <a:chExt cx="0" cy="0"/>
        </a:xfrm>
      </p:grpSpPr>
      <p:sp>
        <p:nvSpPr>
          <p:cNvPr id="500" name="Google Shape;500;p66"/>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Call area method using </a:t>
            </a:r>
            <a:r>
              <a:rPr lang="en" sz="2400" b="1" i="0" u="none" strike="noStrike" cap="none">
                <a:solidFill>
                  <a:srgbClr val="000000"/>
                </a:solidFill>
                <a:latin typeface="Calibri"/>
                <a:ea typeface="Calibri"/>
                <a:cs typeface="Calibri"/>
                <a:sym typeface="Calibri"/>
              </a:rPr>
              <a:t>c1.area()</a:t>
            </a:r>
            <a:r>
              <a:rPr lang="en" sz="2400" b="0" i="0" u="none" strike="noStrike" cap="none">
                <a:solidFill>
                  <a:srgbClr val="000000"/>
                </a:solidFill>
                <a:latin typeface="Calibri"/>
                <a:ea typeface="Calibri"/>
                <a:cs typeface="Calibri"/>
                <a:sym typeface="Calibri"/>
              </a:rPr>
              <a: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Assign value to radius attribute of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circle class using c1.</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c1.radius = 10f;</a:t>
            </a:r>
            <a:endParaRPr sz="2400" b="1"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1"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So, basically what object does is that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allows one to </a:t>
            </a:r>
            <a:r>
              <a:rPr lang="en" sz="2400" b="1" i="0" u="none" strike="noStrike" cap="none">
                <a:solidFill>
                  <a:srgbClr val="000000"/>
                </a:solidFill>
                <a:latin typeface="Calibri"/>
                <a:ea typeface="Calibri"/>
                <a:cs typeface="Calibri"/>
                <a:sym typeface="Calibri"/>
              </a:rPr>
              <a:t>access the attributes </a:t>
            </a:r>
            <a:r>
              <a:rPr lang="en" sz="2400" b="0" i="0" u="none" strike="noStrike" cap="none">
                <a:solidFill>
                  <a:srgbClr val="000000"/>
                </a:solidFill>
                <a:latin typeface="Calibri"/>
                <a:ea typeface="Calibri"/>
                <a:cs typeface="Calibri"/>
                <a:sym typeface="Calibri"/>
              </a:rPr>
              <a:t>and </a:t>
            </a:r>
            <a:r>
              <a:rPr lang="en" sz="2400" b="1" i="0" u="none" strike="noStrike" cap="none">
                <a:solidFill>
                  <a:srgbClr val="000000"/>
                </a:solidFill>
                <a:latin typeface="Calibri"/>
                <a:ea typeface="Calibri"/>
                <a:cs typeface="Calibri"/>
                <a:sym typeface="Calibri"/>
              </a:rPr>
              <a:t>methods </a:t>
            </a:r>
            <a:r>
              <a:rPr lang="en" sz="2400" b="0" i="0" u="none" strike="noStrike" cap="none">
                <a:solidFill>
                  <a:srgbClr val="000000"/>
                </a:solidFill>
                <a:latin typeface="Calibri"/>
                <a:ea typeface="Calibri"/>
                <a:cs typeface="Calibri"/>
                <a:sym typeface="Calibri"/>
              </a:rPr>
              <a:t>of a class </a:t>
            </a:r>
            <a:r>
              <a:rPr lang="en" sz="2400" b="1" i="0" u="none" strike="noStrike" cap="none">
                <a:solidFill>
                  <a:srgbClr val="000000"/>
                </a:solidFill>
                <a:latin typeface="Calibri"/>
                <a:ea typeface="Calibri"/>
                <a:cs typeface="Calibri"/>
                <a:sym typeface="Calibri"/>
              </a:rPr>
              <a:t>outside that class</a:t>
            </a:r>
            <a:r>
              <a:rPr lang="en" sz="2400" b="0" i="0" u="none" strike="noStrike" cap="none">
                <a:solidFill>
                  <a:srgbClr val="000000"/>
                </a:solidFill>
                <a:latin typeface="Calibri"/>
                <a:ea typeface="Calibri"/>
                <a:cs typeface="Calibri"/>
                <a:sym typeface="Calibri"/>
              </a:rPr>
              <a: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01" name="Google Shape;501;p6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2" name="Google Shape;502;p6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3" name="Google Shape;503;p6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504" name="Google Shape;504;p66"/>
          <p:cNvPicPr preferRelativeResize="0"/>
          <p:nvPr/>
        </p:nvPicPr>
        <p:blipFill rotWithShape="1">
          <a:blip r:embed="rId3">
            <a:alphaModFix/>
          </a:blip>
          <a:srcRect l="50963" t="19264" r="21385" b="39270"/>
          <a:stretch/>
        </p:blipFill>
        <p:spPr>
          <a:xfrm>
            <a:off x="5709575" y="1090538"/>
            <a:ext cx="3152124" cy="2657626"/>
          </a:xfrm>
          <a:prstGeom prst="rect">
            <a:avLst/>
          </a:prstGeom>
          <a:noFill/>
          <a:ln w="38100" cap="flat" cmpd="sng">
            <a:solidFill>
              <a:srgbClr val="000000"/>
            </a:solidFill>
            <a:prstDash val="solid"/>
            <a:round/>
            <a:headEnd type="none" w="sm" len="sm"/>
            <a:tailEnd type="none" w="sm" len="sm"/>
          </a:ln>
        </p:spPr>
      </p:pic>
      <p:sp>
        <p:nvSpPr>
          <p:cNvPr id="505" name="Google Shape;505;p6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Classes &amp; Objects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
        <p:cNvGrpSpPr/>
        <p:nvPr/>
      </p:nvGrpSpPr>
      <p:grpSpPr>
        <a:xfrm>
          <a:off x="0" y="0"/>
          <a:ext cx="0" cy="0"/>
          <a:chOff x="0" y="0"/>
          <a:chExt cx="0" cy="0"/>
        </a:xfrm>
      </p:grpSpPr>
      <p:sp>
        <p:nvSpPr>
          <p:cNvPr id="142" name="Google Shape;142;p3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3" name="Google Shape;143;p31"/>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200"/>
              <a:buFont typeface="Arial"/>
              <a:buNone/>
            </a:pPr>
            <a:r>
              <a:rPr lang="en" sz="2200" b="0" i="0" u="none" strike="noStrike" cap="none">
                <a:solidFill>
                  <a:srgbClr val="000000"/>
                </a:solidFill>
                <a:latin typeface="Calibri"/>
                <a:ea typeface="Calibri"/>
                <a:cs typeface="Calibri"/>
                <a:sym typeface="Calibri"/>
              </a:rPr>
              <a:t>At times in the code, there is a functionality which needs to be used repetitively and to be shared with different teams.</a:t>
            </a: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r>
              <a:rPr lang="en" sz="2200" b="0" i="0" u="none" strike="noStrike" cap="none">
                <a:solidFill>
                  <a:srgbClr val="000000"/>
                </a:solidFill>
                <a:latin typeface="Calibri"/>
                <a:ea typeface="Calibri"/>
                <a:cs typeface="Calibri"/>
                <a:sym typeface="Calibri"/>
              </a:rPr>
              <a:t>Consider the case of Ola app. </a:t>
            </a: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r>
              <a:rPr lang="en" sz="2200" b="0" i="0" u="none" strike="noStrike" cap="none">
                <a:solidFill>
                  <a:srgbClr val="000000"/>
                </a:solidFill>
                <a:latin typeface="Calibri"/>
                <a:ea typeface="Calibri"/>
                <a:cs typeface="Calibri"/>
                <a:sym typeface="Calibri"/>
              </a:rPr>
              <a:t>Suppose there are 3 different teams working for </a:t>
            </a:r>
            <a:endParaRPr sz="2200" b="0" i="0" u="none" strike="noStrike" cap="none">
              <a:solidFill>
                <a:srgbClr val="000000"/>
              </a:solidFill>
              <a:latin typeface="Calibri"/>
              <a:ea typeface="Calibri"/>
              <a:cs typeface="Calibri"/>
              <a:sym typeface="Calibri"/>
            </a:endParaRPr>
          </a:p>
          <a:p>
            <a:pPr marL="457200" marR="0" lvl="0" indent="-368300" algn="l" rtl="0">
              <a:lnSpc>
                <a:spcPct val="115000"/>
              </a:lnSpc>
              <a:spcBef>
                <a:spcPts val="0"/>
              </a:spcBef>
              <a:spcAft>
                <a:spcPts val="0"/>
              </a:spcAft>
              <a:buClr>
                <a:srgbClr val="000000"/>
              </a:buClr>
              <a:buSzPts val="2200"/>
              <a:buFont typeface="Calibri"/>
              <a:buChar char="●"/>
            </a:pPr>
            <a:r>
              <a:rPr lang="en" sz="2200" b="0" i="0" u="none" strike="noStrike" cap="none">
                <a:solidFill>
                  <a:srgbClr val="000000"/>
                </a:solidFill>
                <a:latin typeface="Calibri"/>
                <a:ea typeface="Calibri"/>
                <a:cs typeface="Calibri"/>
                <a:sym typeface="Calibri"/>
              </a:rPr>
              <a:t>Ola Select,</a:t>
            </a:r>
            <a:endParaRPr sz="2200" b="0" i="0" u="none" strike="noStrike" cap="none">
              <a:solidFill>
                <a:srgbClr val="000000"/>
              </a:solidFill>
              <a:latin typeface="Calibri"/>
              <a:ea typeface="Calibri"/>
              <a:cs typeface="Calibri"/>
              <a:sym typeface="Calibri"/>
            </a:endParaRPr>
          </a:p>
          <a:p>
            <a:pPr marL="457200" marR="0" lvl="0" indent="-368300" algn="l" rtl="0">
              <a:lnSpc>
                <a:spcPct val="115000"/>
              </a:lnSpc>
              <a:spcBef>
                <a:spcPts val="0"/>
              </a:spcBef>
              <a:spcAft>
                <a:spcPts val="0"/>
              </a:spcAft>
              <a:buClr>
                <a:srgbClr val="000000"/>
              </a:buClr>
              <a:buSzPts val="2200"/>
              <a:buFont typeface="Calibri"/>
              <a:buChar char="●"/>
            </a:pPr>
            <a:r>
              <a:rPr lang="en" sz="2200" b="0" i="0" u="none" strike="noStrike" cap="none">
                <a:solidFill>
                  <a:srgbClr val="000000"/>
                </a:solidFill>
                <a:latin typeface="Calibri"/>
                <a:ea typeface="Calibri"/>
                <a:cs typeface="Calibri"/>
                <a:sym typeface="Calibri"/>
              </a:rPr>
              <a:t>Ola Share  </a:t>
            </a:r>
            <a:endParaRPr sz="2200" b="0" i="0" u="none" strike="noStrike" cap="none">
              <a:solidFill>
                <a:srgbClr val="000000"/>
              </a:solidFill>
              <a:latin typeface="Calibri"/>
              <a:ea typeface="Calibri"/>
              <a:cs typeface="Calibri"/>
              <a:sym typeface="Calibri"/>
            </a:endParaRPr>
          </a:p>
          <a:p>
            <a:pPr marL="457200" marR="0" lvl="0" indent="-368300" algn="l" rtl="0">
              <a:lnSpc>
                <a:spcPct val="115000"/>
              </a:lnSpc>
              <a:spcBef>
                <a:spcPts val="0"/>
              </a:spcBef>
              <a:spcAft>
                <a:spcPts val="0"/>
              </a:spcAft>
              <a:buClr>
                <a:srgbClr val="000000"/>
              </a:buClr>
              <a:buSzPts val="2200"/>
              <a:buFont typeface="Calibri"/>
              <a:buChar char="●"/>
            </a:pPr>
            <a:r>
              <a:rPr lang="en" sz="2200" b="0" i="0" u="none" strike="noStrike" cap="none">
                <a:solidFill>
                  <a:srgbClr val="000000"/>
                </a:solidFill>
                <a:latin typeface="Calibri"/>
                <a:ea typeface="Calibri"/>
                <a:cs typeface="Calibri"/>
                <a:sym typeface="Calibri"/>
              </a:rPr>
              <a:t>Ola Cafe. </a:t>
            </a:r>
            <a:endParaRPr sz="2200" b="0" i="0" u="none" strike="noStrike" cap="none">
              <a:solidFill>
                <a:srgbClr val="000000"/>
              </a:solidFill>
              <a:latin typeface="Calibri"/>
              <a:ea typeface="Calibri"/>
              <a:cs typeface="Calibri"/>
              <a:sym typeface="Calibri"/>
            </a:endParaRPr>
          </a:p>
        </p:txBody>
      </p:sp>
      <p:sp>
        <p:nvSpPr>
          <p:cNvPr id="144" name="Google Shape;144;p3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5" name="Google Shape;145;p3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146" name="Google Shape;146;p31" descr="May 24, 2019, Brazil. In this photo illustration the Ola Cabs logo is displayed on a smartphone."/>
          <p:cNvPicPr preferRelativeResize="0"/>
          <p:nvPr/>
        </p:nvPicPr>
        <p:blipFill rotWithShape="1">
          <a:blip r:embed="rId3">
            <a:alphaModFix/>
          </a:blip>
          <a:srcRect/>
          <a:stretch/>
        </p:blipFill>
        <p:spPr>
          <a:xfrm>
            <a:off x="6060425" y="3011775"/>
            <a:ext cx="2790025" cy="1953025"/>
          </a:xfrm>
          <a:prstGeom prst="rect">
            <a:avLst/>
          </a:prstGeom>
          <a:noFill/>
          <a:ln w="19050" cap="flat" cmpd="sng">
            <a:solidFill>
              <a:srgbClr val="000000"/>
            </a:solidFill>
            <a:prstDash val="solid"/>
            <a:round/>
            <a:headEnd type="none" w="sm" len="sm"/>
            <a:tailEnd type="none" w="sm" len="sm"/>
          </a:ln>
        </p:spPr>
      </p:pic>
      <p:sp>
        <p:nvSpPr>
          <p:cNvPr id="147" name="Google Shape;147;p3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OOPs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9"/>
        <p:cNvGrpSpPr/>
        <p:nvPr/>
      </p:nvGrpSpPr>
      <p:grpSpPr>
        <a:xfrm>
          <a:off x="0" y="0"/>
          <a:ext cx="0" cy="0"/>
          <a:chOff x="0" y="0"/>
          <a:chExt cx="0" cy="0"/>
        </a:xfrm>
      </p:grpSpPr>
      <p:sp>
        <p:nvSpPr>
          <p:cNvPr id="510" name="Google Shape;510;p67"/>
          <p:cNvSpPr txBox="1"/>
          <p:nvPr/>
        </p:nvSpPr>
        <p:spPr>
          <a:xfrm>
            <a:off x="269725" y="835800"/>
            <a:ext cx="8014500" cy="2565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2100"/>
              <a:buFont typeface="Arial"/>
              <a:buNone/>
            </a:pPr>
            <a:r>
              <a:rPr lang="en" sz="2100" b="1" i="0" u="none" strike="noStrike" cap="none">
                <a:solidFill>
                  <a:srgbClr val="000000"/>
                </a:solidFill>
                <a:latin typeface="Calibri"/>
                <a:ea typeface="Calibri"/>
                <a:cs typeface="Calibri"/>
                <a:sym typeface="Calibri"/>
              </a:rPr>
              <a:t>Multiple objects </a:t>
            </a:r>
            <a:r>
              <a:rPr lang="en" sz="2100" b="0" i="0" u="none" strike="noStrike" cap="none">
                <a:solidFill>
                  <a:srgbClr val="000000"/>
                </a:solidFill>
                <a:latin typeface="Calibri"/>
                <a:ea typeface="Calibri"/>
                <a:cs typeface="Calibri"/>
                <a:sym typeface="Calibri"/>
              </a:rPr>
              <a:t>can be created for the same class. </a:t>
            </a:r>
            <a:endParaRPr sz="2100" b="0" i="0" u="none" strike="noStrike" cap="none">
              <a:solidFill>
                <a:srgbClr val="00000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100"/>
              <a:buFont typeface="Arial"/>
              <a:buNone/>
            </a:pPr>
            <a:r>
              <a:rPr lang="en" sz="2100" b="1" i="0" u="none" strike="noStrike" cap="none">
                <a:solidFill>
                  <a:srgbClr val="000000"/>
                </a:solidFill>
                <a:latin typeface="Calibri"/>
                <a:ea typeface="Calibri"/>
                <a:cs typeface="Calibri"/>
                <a:sym typeface="Calibri"/>
              </a:rPr>
              <a:t>Each object </a:t>
            </a:r>
            <a:r>
              <a:rPr lang="en" sz="2100" b="0" i="0" u="none" strike="noStrike" cap="none">
                <a:solidFill>
                  <a:srgbClr val="000000"/>
                </a:solidFill>
                <a:latin typeface="Calibri"/>
                <a:ea typeface="Calibri"/>
                <a:cs typeface="Calibri"/>
                <a:sym typeface="Calibri"/>
              </a:rPr>
              <a:t>can set their </a:t>
            </a:r>
            <a:r>
              <a:rPr lang="en" sz="2100" b="1" i="0" u="none" strike="noStrike" cap="none">
                <a:solidFill>
                  <a:srgbClr val="000000"/>
                </a:solidFill>
                <a:latin typeface="Calibri"/>
                <a:ea typeface="Calibri"/>
                <a:cs typeface="Calibri"/>
                <a:sym typeface="Calibri"/>
              </a:rPr>
              <a:t>own values </a:t>
            </a:r>
            <a:r>
              <a:rPr lang="en" sz="2100" b="0" i="0" u="none" strike="noStrike" cap="none">
                <a:solidFill>
                  <a:srgbClr val="000000"/>
                </a:solidFill>
                <a:latin typeface="Calibri"/>
                <a:ea typeface="Calibri"/>
                <a:cs typeface="Calibri"/>
                <a:sym typeface="Calibri"/>
              </a:rPr>
              <a:t>for the </a:t>
            </a:r>
            <a:r>
              <a:rPr lang="en" sz="2100" b="1" i="0" u="none" strike="noStrike" cap="none">
                <a:solidFill>
                  <a:srgbClr val="000000"/>
                </a:solidFill>
                <a:latin typeface="Calibri"/>
                <a:ea typeface="Calibri"/>
                <a:cs typeface="Calibri"/>
                <a:sym typeface="Calibri"/>
              </a:rPr>
              <a:t>attributes </a:t>
            </a:r>
            <a:r>
              <a:rPr lang="en" sz="2100" b="0" i="0" u="none" strike="noStrike" cap="none">
                <a:solidFill>
                  <a:srgbClr val="000000"/>
                </a:solidFill>
                <a:latin typeface="Calibri"/>
                <a:ea typeface="Calibri"/>
                <a:cs typeface="Calibri"/>
                <a:sym typeface="Calibri"/>
              </a:rPr>
              <a:t>and call the method with those values into consideration.</a:t>
            </a:r>
            <a:endParaRPr sz="2100" b="0" i="0" u="none" strike="noStrike" cap="none">
              <a:solidFill>
                <a:srgbClr val="000000"/>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p:txBody>
      </p:sp>
      <p:sp>
        <p:nvSpPr>
          <p:cNvPr id="511" name="Google Shape;511;p6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2" name="Google Shape;512;p6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3" name="Google Shape;513;p67"/>
          <p:cNvSpPr txBox="1"/>
          <p:nvPr/>
        </p:nvSpPr>
        <p:spPr>
          <a:xfrm>
            <a:off x="317250" y="1440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Concept of Multiple Objects</a:t>
            </a:r>
            <a:endParaRPr sz="3000" b="1" i="0" u="none" strike="noStrike" cap="none">
              <a:solidFill>
                <a:srgbClr val="FFFFFF"/>
              </a:solidFill>
              <a:latin typeface="Calibri"/>
              <a:ea typeface="Calibri"/>
              <a:cs typeface="Calibri"/>
              <a:sym typeface="Calibri"/>
            </a:endParaRPr>
          </a:p>
        </p:txBody>
      </p:sp>
      <p:pic>
        <p:nvPicPr>
          <p:cNvPr id="514" name="Google Shape;514;p67"/>
          <p:cNvPicPr preferRelativeResize="0"/>
          <p:nvPr/>
        </p:nvPicPr>
        <p:blipFill rotWithShape="1">
          <a:blip r:embed="rId3">
            <a:alphaModFix/>
          </a:blip>
          <a:srcRect l="12197" t="36376" r="52424" b="40719"/>
          <a:stretch/>
        </p:blipFill>
        <p:spPr>
          <a:xfrm>
            <a:off x="1536713" y="1622925"/>
            <a:ext cx="5856725" cy="2131749"/>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8"/>
        <p:cNvGrpSpPr/>
        <p:nvPr/>
      </p:nvGrpSpPr>
      <p:grpSpPr>
        <a:xfrm>
          <a:off x="0" y="0"/>
          <a:ext cx="0" cy="0"/>
          <a:chOff x="0" y="0"/>
          <a:chExt cx="0" cy="0"/>
        </a:xfrm>
      </p:grpSpPr>
      <p:sp>
        <p:nvSpPr>
          <p:cNvPr id="519" name="Google Shape;519;p68"/>
          <p:cNvSpPr txBox="1"/>
          <p:nvPr/>
        </p:nvSpPr>
        <p:spPr>
          <a:xfrm>
            <a:off x="447900" y="7494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100"/>
              <a:buFont typeface="Arial"/>
              <a:buNone/>
            </a:pPr>
            <a:r>
              <a:rPr lang="en" sz="2100" b="1" i="0" u="sng" strike="noStrike" cap="none">
                <a:solidFill>
                  <a:srgbClr val="000000"/>
                </a:solidFill>
                <a:latin typeface="Calibri"/>
                <a:ea typeface="Calibri"/>
                <a:cs typeface="Calibri"/>
                <a:sym typeface="Calibri"/>
              </a:rPr>
              <a:t>What is state and behaviour of an object?</a:t>
            </a:r>
            <a:endParaRPr sz="21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endParaRPr sz="21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The state of an object refers to the specific values of the variables of the class the object belongs to. </a:t>
            </a: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The behaviour of an object refers to the action performed by the object when called by a particular method from the class.</a:t>
            </a: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endParaRPr sz="21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p:txBody>
      </p:sp>
      <p:sp>
        <p:nvSpPr>
          <p:cNvPr id="520" name="Google Shape;520;p6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1" name="Google Shape;521;p6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22" name="Google Shape;522;p6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523" name="Google Shape;523;p68"/>
          <p:cNvPicPr preferRelativeResize="0"/>
          <p:nvPr/>
        </p:nvPicPr>
        <p:blipFill rotWithShape="1">
          <a:blip r:embed="rId3">
            <a:alphaModFix/>
          </a:blip>
          <a:srcRect/>
          <a:stretch/>
        </p:blipFill>
        <p:spPr>
          <a:xfrm>
            <a:off x="2131075" y="2442650"/>
            <a:ext cx="5180899" cy="1482650"/>
          </a:xfrm>
          <a:prstGeom prst="rect">
            <a:avLst/>
          </a:prstGeom>
          <a:noFill/>
          <a:ln w="38100" cap="flat" cmpd="sng">
            <a:solidFill>
              <a:srgbClr val="000000"/>
            </a:solidFill>
            <a:prstDash val="solid"/>
            <a:round/>
            <a:headEnd type="none" w="sm" len="sm"/>
            <a:tailEnd type="none" w="sm" len="sm"/>
          </a:ln>
        </p:spPr>
      </p:pic>
      <p:sp>
        <p:nvSpPr>
          <p:cNvPr id="524" name="Google Shape;524;p6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Concept of Multiple Objects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8"/>
        <p:cNvGrpSpPr/>
        <p:nvPr/>
      </p:nvGrpSpPr>
      <p:grpSpPr>
        <a:xfrm>
          <a:off x="0" y="0"/>
          <a:ext cx="0" cy="0"/>
          <a:chOff x="0" y="0"/>
          <a:chExt cx="0" cy="0"/>
        </a:xfrm>
      </p:grpSpPr>
      <p:sp>
        <p:nvSpPr>
          <p:cNvPr id="529" name="Google Shape;529;p69"/>
          <p:cNvSpPr txBox="1"/>
          <p:nvPr/>
        </p:nvSpPr>
        <p:spPr>
          <a:xfrm>
            <a:off x="507300" y="8395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100"/>
              <a:buFont typeface="Arial"/>
              <a:buNone/>
            </a:pPr>
            <a:r>
              <a:rPr lang="en" sz="2100" b="1" i="0" u="sng" strike="noStrike" cap="none">
                <a:solidFill>
                  <a:srgbClr val="000000"/>
                </a:solidFill>
                <a:latin typeface="Calibri"/>
                <a:ea typeface="Calibri"/>
                <a:cs typeface="Calibri"/>
                <a:sym typeface="Calibri"/>
              </a:rPr>
              <a:t>Relation between a Class and its Object</a:t>
            </a:r>
            <a:endParaRPr sz="2100" b="1" i="0" u="sng" strike="noStrike" cap="none">
              <a:solidFill>
                <a:srgbClr val="000000"/>
              </a:solidFill>
              <a:latin typeface="Calibri"/>
              <a:ea typeface="Calibri"/>
              <a:cs typeface="Calibri"/>
              <a:sym typeface="Calibri"/>
            </a:endParaRPr>
          </a:p>
          <a:p>
            <a:pPr marL="457200" marR="0" lvl="0" indent="-361950" algn="l" rtl="0">
              <a:lnSpc>
                <a:spcPct val="115000"/>
              </a:lnSpc>
              <a:spcBef>
                <a:spcPts val="0"/>
              </a:spcBef>
              <a:spcAft>
                <a:spcPts val="0"/>
              </a:spcAft>
              <a:buClr>
                <a:srgbClr val="000000"/>
              </a:buClr>
              <a:buSzPts val="2100"/>
              <a:buFont typeface="Calibri"/>
              <a:buChar char="●"/>
            </a:pPr>
            <a:r>
              <a:rPr lang="en" sz="2100" b="0" i="0" u="none" strike="noStrike" cap="none">
                <a:solidFill>
                  <a:srgbClr val="000000"/>
                </a:solidFill>
                <a:latin typeface="Calibri"/>
                <a:ea typeface="Calibri"/>
                <a:cs typeface="Calibri"/>
                <a:sym typeface="Calibri"/>
              </a:rPr>
              <a:t>Let’s take another example of a house class to understand this better. Suppose that an architect designs a blueprint for a house. </a:t>
            </a:r>
            <a:endParaRPr sz="21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457200" marR="0" lvl="0" indent="-361950" algn="l" rtl="0">
              <a:lnSpc>
                <a:spcPct val="115000"/>
              </a:lnSpc>
              <a:spcBef>
                <a:spcPts val="0"/>
              </a:spcBef>
              <a:spcAft>
                <a:spcPts val="0"/>
              </a:spcAft>
              <a:buClr>
                <a:srgbClr val="000000"/>
              </a:buClr>
              <a:buSzPts val="2100"/>
              <a:buFont typeface="Calibri"/>
              <a:buChar char="●"/>
            </a:pPr>
            <a:r>
              <a:rPr lang="en" sz="2100" b="0" i="0" u="none" strike="noStrike" cap="none">
                <a:solidFill>
                  <a:srgbClr val="000000"/>
                </a:solidFill>
                <a:latin typeface="Calibri"/>
                <a:ea typeface="Calibri"/>
                <a:cs typeface="Calibri"/>
                <a:sym typeface="Calibri"/>
              </a:rPr>
              <a:t>This same blueprint can then be used to build multiple houses.</a:t>
            </a:r>
            <a:endParaRPr sz="2100" b="0" i="0" u="none" strike="noStrike" cap="none">
              <a:solidFill>
                <a:srgbClr val="000000"/>
              </a:solidFill>
              <a:latin typeface="Calibri"/>
              <a:ea typeface="Calibri"/>
              <a:cs typeface="Calibri"/>
              <a:sym typeface="Calibri"/>
            </a:endParaRPr>
          </a:p>
          <a:p>
            <a:pPr marL="457200" marR="0" lvl="0" indent="-361950" algn="l" rtl="0">
              <a:lnSpc>
                <a:spcPct val="115000"/>
              </a:lnSpc>
              <a:spcBef>
                <a:spcPts val="0"/>
              </a:spcBef>
              <a:spcAft>
                <a:spcPts val="0"/>
              </a:spcAft>
              <a:buClr>
                <a:srgbClr val="000000"/>
              </a:buClr>
              <a:buSzPts val="2100"/>
              <a:buFont typeface="Calibri"/>
              <a:buChar char="●"/>
            </a:pPr>
            <a:r>
              <a:rPr lang="en" sz="2100" b="0" i="0" u="none" strike="noStrike" cap="none">
                <a:solidFill>
                  <a:srgbClr val="000000"/>
                </a:solidFill>
                <a:latin typeface="Calibri"/>
                <a:ea typeface="Calibri"/>
                <a:cs typeface="Calibri"/>
                <a:sym typeface="Calibri"/>
              </a:rPr>
              <a:t>A single blueprint is useful to build several houses that have the same architecture. </a:t>
            </a: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p:txBody>
      </p:sp>
      <p:sp>
        <p:nvSpPr>
          <p:cNvPr id="530" name="Google Shape;530;p6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31" name="Google Shape;531;p6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32" name="Google Shape;532;p6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533" name="Google Shape;533;p69" descr="Modern House Blueprint"/>
          <p:cNvPicPr preferRelativeResize="0"/>
          <p:nvPr/>
        </p:nvPicPr>
        <p:blipFill rotWithShape="1">
          <a:blip r:embed="rId3">
            <a:alphaModFix/>
          </a:blip>
          <a:srcRect/>
          <a:stretch/>
        </p:blipFill>
        <p:spPr>
          <a:xfrm>
            <a:off x="3159775" y="2074250"/>
            <a:ext cx="2055026" cy="1719375"/>
          </a:xfrm>
          <a:prstGeom prst="rect">
            <a:avLst/>
          </a:prstGeom>
          <a:noFill/>
          <a:ln>
            <a:noFill/>
          </a:ln>
        </p:spPr>
      </p:pic>
      <p:sp>
        <p:nvSpPr>
          <p:cNvPr id="534" name="Google Shape;534;p6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Concept of Multiple Objects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8"/>
        <p:cNvGrpSpPr/>
        <p:nvPr/>
      </p:nvGrpSpPr>
      <p:grpSpPr>
        <a:xfrm>
          <a:off x="0" y="0"/>
          <a:ext cx="0" cy="0"/>
          <a:chOff x="0" y="0"/>
          <a:chExt cx="0" cy="0"/>
        </a:xfrm>
      </p:grpSpPr>
      <p:sp>
        <p:nvSpPr>
          <p:cNvPr id="539" name="Google Shape;539;p70"/>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The concept of classes and objects is similar to this. Here, the house blueprint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acts as a class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and a particular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house represents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the object.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40" name="Google Shape;540;p7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1" name="Google Shape;541;p7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2" name="Google Shape;542;p7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543" name="Google Shape;543;p70"/>
          <p:cNvPicPr preferRelativeResize="0"/>
          <p:nvPr/>
        </p:nvPicPr>
        <p:blipFill rotWithShape="1">
          <a:blip r:embed="rId3">
            <a:alphaModFix/>
          </a:blip>
          <a:srcRect/>
          <a:stretch/>
        </p:blipFill>
        <p:spPr>
          <a:xfrm>
            <a:off x="2955275" y="1435550"/>
            <a:ext cx="6082675" cy="3421499"/>
          </a:xfrm>
          <a:prstGeom prst="rect">
            <a:avLst/>
          </a:prstGeom>
          <a:noFill/>
          <a:ln w="38100" cap="flat" cmpd="sng">
            <a:solidFill>
              <a:srgbClr val="000000"/>
            </a:solidFill>
            <a:prstDash val="solid"/>
            <a:round/>
            <a:headEnd type="none" w="sm" len="sm"/>
            <a:tailEnd type="none" w="sm" len="sm"/>
          </a:ln>
        </p:spPr>
      </p:pic>
      <p:sp>
        <p:nvSpPr>
          <p:cNvPr id="544" name="Google Shape;544;p7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Concept of Multiple Objects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8"/>
        <p:cNvGrpSpPr/>
        <p:nvPr/>
      </p:nvGrpSpPr>
      <p:grpSpPr>
        <a:xfrm>
          <a:off x="0" y="0"/>
          <a:ext cx="0" cy="0"/>
          <a:chOff x="0" y="0"/>
          <a:chExt cx="0" cy="0"/>
        </a:xfrm>
      </p:grpSpPr>
      <p:sp>
        <p:nvSpPr>
          <p:cNvPr id="549" name="Google Shape;549;p71"/>
          <p:cNvSpPr txBox="1"/>
          <p:nvPr/>
        </p:nvSpPr>
        <p:spPr>
          <a:xfrm>
            <a:off x="507300" y="821400"/>
            <a:ext cx="8014500" cy="4334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200"/>
              <a:buFont typeface="Arial"/>
              <a:buNone/>
            </a:pPr>
            <a:r>
              <a:rPr lang="en" sz="2200" b="0" i="0" u="none" strike="noStrike" cap="none">
                <a:solidFill>
                  <a:srgbClr val="000000"/>
                </a:solidFill>
                <a:latin typeface="Calibri"/>
                <a:ea typeface="Calibri"/>
                <a:cs typeface="Calibri"/>
                <a:sym typeface="Calibri"/>
              </a:rPr>
              <a:t>You have already been introduced to the concept of multiple objects of a class. </a:t>
            </a: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r>
              <a:rPr lang="en" sz="2200" b="0" i="0" u="none" strike="noStrike" cap="none">
                <a:solidFill>
                  <a:srgbClr val="000000"/>
                </a:solidFill>
                <a:latin typeface="Calibri"/>
                <a:ea typeface="Calibri"/>
                <a:cs typeface="Calibri"/>
                <a:sym typeface="Calibri"/>
              </a:rPr>
              <a:t>It’s time to see how this concept is practically used to solve various purposes.</a:t>
            </a: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p:txBody>
      </p:sp>
      <p:sp>
        <p:nvSpPr>
          <p:cNvPr id="550" name="Google Shape;550;p7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1" name="Google Shape;551;p7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2" name="Google Shape;552;p71"/>
          <p:cNvSpPr txBox="1"/>
          <p:nvPr/>
        </p:nvSpPr>
        <p:spPr>
          <a:xfrm>
            <a:off x="507300" y="0"/>
            <a:ext cx="6569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Multiple Objects in a Class: Application</a:t>
            </a:r>
            <a:endParaRPr sz="3000" b="1" i="0" u="none" strike="noStrike" cap="none">
              <a:solidFill>
                <a:srgbClr val="FFFFFF"/>
              </a:solidFill>
              <a:latin typeface="Calibri"/>
              <a:ea typeface="Calibri"/>
              <a:cs typeface="Calibri"/>
              <a:sym typeface="Calibri"/>
            </a:endParaRPr>
          </a:p>
        </p:txBody>
      </p:sp>
      <p:pic>
        <p:nvPicPr>
          <p:cNvPr id="553" name="Google Shape;553;p71" descr="Making right desicion"/>
          <p:cNvPicPr preferRelativeResize="0"/>
          <p:nvPr/>
        </p:nvPicPr>
        <p:blipFill rotWithShape="1">
          <a:blip r:embed="rId3">
            <a:alphaModFix/>
          </a:blip>
          <a:srcRect/>
          <a:stretch/>
        </p:blipFill>
        <p:spPr>
          <a:xfrm>
            <a:off x="2386175" y="1413375"/>
            <a:ext cx="4050000" cy="2565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7"/>
        <p:cNvGrpSpPr/>
        <p:nvPr/>
      </p:nvGrpSpPr>
      <p:grpSpPr>
        <a:xfrm>
          <a:off x="0" y="0"/>
          <a:ext cx="0" cy="0"/>
          <a:chOff x="0" y="0"/>
          <a:chExt cx="0" cy="0"/>
        </a:xfrm>
      </p:grpSpPr>
      <p:sp>
        <p:nvSpPr>
          <p:cNvPr id="558" name="Google Shape;558;p72"/>
          <p:cNvSpPr txBox="1"/>
          <p:nvPr/>
        </p:nvSpPr>
        <p:spPr>
          <a:xfrm>
            <a:off x="110675" y="8357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Let us take a new example of a class named </a:t>
            </a: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Student in a software system like a </a:t>
            </a:r>
            <a:r>
              <a:rPr lang="en" sz="2100" b="1" i="0" u="none" strike="noStrike" cap="none">
                <a:solidFill>
                  <a:srgbClr val="000000"/>
                </a:solidFill>
                <a:latin typeface="Calibri"/>
                <a:ea typeface="Calibri"/>
                <a:cs typeface="Calibri"/>
                <a:sym typeface="Calibri"/>
              </a:rPr>
              <a:t>university’s </a:t>
            </a:r>
            <a:endParaRPr sz="2100" b="1"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r>
              <a:rPr lang="en" sz="2100" b="1" i="0" u="none" strike="noStrike" cap="none">
                <a:solidFill>
                  <a:srgbClr val="000000"/>
                </a:solidFill>
                <a:latin typeface="Calibri"/>
                <a:ea typeface="Calibri"/>
                <a:cs typeface="Calibri"/>
                <a:sym typeface="Calibri"/>
              </a:rPr>
              <a:t>information management system</a:t>
            </a:r>
            <a:r>
              <a:rPr lang="en" sz="2100" b="0" i="0" u="none" strike="noStrike" cap="none">
                <a:solidFill>
                  <a:srgbClr val="000000"/>
                </a:solidFill>
                <a:latin typeface="Calibri"/>
                <a:ea typeface="Calibri"/>
                <a:cs typeface="Calibri"/>
                <a:sym typeface="Calibri"/>
              </a:rPr>
              <a:t>.</a:t>
            </a: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100" b="1" i="0" u="none" strike="noStrike" cap="none">
                <a:solidFill>
                  <a:srgbClr val="000000"/>
                </a:solidFill>
                <a:latin typeface="Calibri"/>
                <a:ea typeface="Calibri"/>
                <a:cs typeface="Calibri"/>
                <a:sym typeface="Calibri"/>
              </a:rPr>
              <a:t>Student Class:</a:t>
            </a:r>
            <a:endParaRPr sz="2100" b="0" i="0" u="none" strike="noStrike" cap="none">
              <a:solidFill>
                <a:srgbClr val="000000"/>
              </a:solidFill>
              <a:latin typeface="Calibri"/>
              <a:ea typeface="Calibri"/>
              <a:cs typeface="Calibri"/>
              <a:sym typeface="Calibri"/>
            </a:endParaRPr>
          </a:p>
          <a:p>
            <a:pPr marL="457200" marR="0" lvl="0" indent="-361950" algn="l" rtl="0">
              <a:lnSpc>
                <a:spcPct val="115000"/>
              </a:lnSpc>
              <a:spcBef>
                <a:spcPts val="0"/>
              </a:spcBef>
              <a:spcAft>
                <a:spcPts val="0"/>
              </a:spcAft>
              <a:buClr>
                <a:srgbClr val="000000"/>
              </a:buClr>
              <a:buSzPts val="2100"/>
              <a:buFont typeface="Calibri"/>
              <a:buChar char="●"/>
            </a:pPr>
            <a:r>
              <a:rPr lang="en" sz="2100" b="1" i="0" u="none" strike="noStrike" cap="none">
                <a:solidFill>
                  <a:srgbClr val="000000"/>
                </a:solidFill>
                <a:latin typeface="Calibri"/>
                <a:ea typeface="Calibri"/>
                <a:cs typeface="Calibri"/>
                <a:sym typeface="Calibri"/>
              </a:rPr>
              <a:t>Variables:</a:t>
            </a:r>
            <a:r>
              <a:rPr lang="en" sz="2100" b="0" i="0" u="none" strike="noStrike" cap="none">
                <a:solidFill>
                  <a:srgbClr val="000000"/>
                </a:solidFill>
                <a:latin typeface="Calibri"/>
                <a:ea typeface="Calibri"/>
                <a:cs typeface="Calibri"/>
                <a:sym typeface="Calibri"/>
              </a:rPr>
              <a:t> Name, Roll number, CGPA</a:t>
            </a:r>
            <a:endParaRPr sz="2100" b="0" i="0" u="none" strike="noStrike" cap="none">
              <a:solidFill>
                <a:srgbClr val="000000"/>
              </a:solidFill>
              <a:latin typeface="Calibri"/>
              <a:ea typeface="Calibri"/>
              <a:cs typeface="Calibri"/>
              <a:sym typeface="Calibri"/>
            </a:endParaRPr>
          </a:p>
          <a:p>
            <a:pPr marL="457200" marR="0" lvl="0" indent="-361950" algn="l" rtl="0">
              <a:lnSpc>
                <a:spcPct val="115000"/>
              </a:lnSpc>
              <a:spcBef>
                <a:spcPts val="0"/>
              </a:spcBef>
              <a:spcAft>
                <a:spcPts val="0"/>
              </a:spcAft>
              <a:buClr>
                <a:srgbClr val="000000"/>
              </a:buClr>
              <a:buSzPts val="2100"/>
              <a:buFont typeface="Calibri"/>
              <a:buChar char="●"/>
            </a:pPr>
            <a:r>
              <a:rPr lang="en" sz="2100" b="1" i="0" u="none" strike="noStrike" cap="none">
                <a:solidFill>
                  <a:srgbClr val="000000"/>
                </a:solidFill>
                <a:latin typeface="Calibri"/>
                <a:ea typeface="Calibri"/>
                <a:cs typeface="Calibri"/>
                <a:sym typeface="Calibri"/>
              </a:rPr>
              <a:t>Methods: </a:t>
            </a:r>
            <a:r>
              <a:rPr lang="en" sz="2100" b="0" i="0" u="none" strike="noStrike" cap="none">
                <a:solidFill>
                  <a:srgbClr val="000000"/>
                </a:solidFill>
                <a:latin typeface="Calibri"/>
                <a:ea typeface="Calibri"/>
                <a:cs typeface="Calibri"/>
                <a:sym typeface="Calibri"/>
              </a:rPr>
              <a:t>Edit profile, Register for a </a:t>
            </a:r>
            <a:endParaRPr sz="21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new course, Submit assignment, Check</a:t>
            </a: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       result</a:t>
            </a: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59" name="Google Shape;559;p7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60" name="Google Shape;560;p7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61" name="Google Shape;561;p7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62" name="Google Shape;562;p72"/>
          <p:cNvSpPr txBox="1"/>
          <p:nvPr/>
        </p:nvSpPr>
        <p:spPr>
          <a:xfrm>
            <a:off x="507300" y="14350"/>
            <a:ext cx="6569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Multiple Objects in a Class: Application</a:t>
            </a:r>
            <a:endParaRPr sz="3000" b="1" i="0" u="none" strike="noStrike" cap="none">
              <a:solidFill>
                <a:srgbClr val="FFFFFF"/>
              </a:solidFill>
              <a:latin typeface="Calibri"/>
              <a:ea typeface="Calibri"/>
              <a:cs typeface="Calibri"/>
              <a:sym typeface="Calibri"/>
            </a:endParaRPr>
          </a:p>
        </p:txBody>
      </p:sp>
      <p:pic>
        <p:nvPicPr>
          <p:cNvPr id="563" name="Google Shape;563;p72"/>
          <p:cNvPicPr preferRelativeResize="0"/>
          <p:nvPr/>
        </p:nvPicPr>
        <p:blipFill rotWithShape="1">
          <a:blip r:embed="rId3">
            <a:alphaModFix/>
          </a:blip>
          <a:srcRect/>
          <a:stretch/>
        </p:blipFill>
        <p:spPr>
          <a:xfrm>
            <a:off x="5515750" y="636900"/>
            <a:ext cx="3628249" cy="4506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7"/>
        <p:cNvGrpSpPr/>
        <p:nvPr/>
      </p:nvGrpSpPr>
      <p:grpSpPr>
        <a:xfrm>
          <a:off x="0" y="0"/>
          <a:ext cx="0" cy="0"/>
          <a:chOff x="0" y="0"/>
          <a:chExt cx="0" cy="0"/>
        </a:xfrm>
      </p:grpSpPr>
      <p:sp>
        <p:nvSpPr>
          <p:cNvPr id="568" name="Google Shape;568;p73"/>
          <p:cNvSpPr txBox="1"/>
          <p:nvPr/>
        </p:nvSpPr>
        <p:spPr>
          <a:xfrm>
            <a:off x="507300" y="1144375"/>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For the Student class, your objects would be different students — </a:t>
            </a:r>
            <a:r>
              <a:rPr lang="en" sz="2400" b="1" i="0" u="none" strike="noStrike" cap="none">
                <a:solidFill>
                  <a:schemeClr val="dk1"/>
                </a:solidFill>
                <a:latin typeface="Calibri"/>
                <a:ea typeface="Calibri"/>
                <a:cs typeface="Calibri"/>
                <a:sym typeface="Calibri"/>
              </a:rPr>
              <a:t>s1</a:t>
            </a:r>
            <a:r>
              <a:rPr lang="en" sz="2400" b="0" i="0" u="none" strike="noStrike" cap="none">
                <a:solidFill>
                  <a:schemeClr val="dk1"/>
                </a:solidFill>
                <a:latin typeface="Calibri"/>
                <a:ea typeface="Calibri"/>
                <a:cs typeface="Calibri"/>
                <a:sym typeface="Calibri"/>
              </a:rPr>
              <a:t>,</a:t>
            </a:r>
            <a:r>
              <a:rPr lang="en" sz="2400" b="1" i="0" u="none" strike="noStrike" cap="none">
                <a:solidFill>
                  <a:schemeClr val="dk1"/>
                </a:solidFill>
                <a:latin typeface="Calibri"/>
                <a:ea typeface="Calibri"/>
                <a:cs typeface="Calibri"/>
                <a:sym typeface="Calibri"/>
              </a:rPr>
              <a:t> s2</a:t>
            </a:r>
            <a:r>
              <a:rPr lang="en" sz="2400" b="0" i="0" u="none" strike="noStrike" cap="none">
                <a:solidFill>
                  <a:schemeClr val="dk1"/>
                </a:solidFill>
                <a:latin typeface="Calibri"/>
                <a:ea typeface="Calibri"/>
                <a:cs typeface="Calibri"/>
                <a:sym typeface="Calibri"/>
              </a:rPr>
              <a:t>,</a:t>
            </a:r>
            <a:r>
              <a:rPr lang="en" sz="2400" b="1" i="0" u="none" strike="noStrike" cap="none">
                <a:solidFill>
                  <a:schemeClr val="dk1"/>
                </a:solidFill>
                <a:latin typeface="Calibri"/>
                <a:ea typeface="Calibri"/>
                <a:cs typeface="Calibri"/>
                <a:sym typeface="Calibri"/>
              </a:rPr>
              <a:t> s3 </a:t>
            </a:r>
            <a:r>
              <a:rPr lang="en" sz="2400" b="0" i="0" u="none" strike="noStrike" cap="none">
                <a:solidFill>
                  <a:schemeClr val="dk1"/>
                </a:solidFill>
                <a:latin typeface="Calibri"/>
                <a:ea typeface="Calibri"/>
                <a:cs typeface="Calibri"/>
                <a:sym typeface="Calibri"/>
              </a:rPr>
              <a:t>— with names such as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Prateek, Ankit, and Ajay.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There can be thousands of objects, where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each object has all the characteristics of the</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Student class.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69" name="Google Shape;569;p7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0" name="Google Shape;570;p7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71" name="Google Shape;571;p7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572" name="Google Shape;572;p73" descr="Student icon male group of person profile avatar with mortar board hat symbol for school, college and university graduation degree in flat color glyph pictogram illustration"/>
          <p:cNvPicPr preferRelativeResize="0"/>
          <p:nvPr/>
        </p:nvPicPr>
        <p:blipFill rotWithShape="1">
          <a:blip r:embed="rId3">
            <a:alphaModFix/>
          </a:blip>
          <a:srcRect/>
          <a:stretch/>
        </p:blipFill>
        <p:spPr>
          <a:xfrm>
            <a:off x="6582075" y="1636000"/>
            <a:ext cx="2004625" cy="2158825"/>
          </a:xfrm>
          <a:prstGeom prst="rect">
            <a:avLst/>
          </a:prstGeom>
          <a:noFill/>
          <a:ln>
            <a:noFill/>
          </a:ln>
        </p:spPr>
      </p:pic>
      <p:sp>
        <p:nvSpPr>
          <p:cNvPr id="573" name="Google Shape;573;p73"/>
          <p:cNvSpPr txBox="1"/>
          <p:nvPr/>
        </p:nvSpPr>
        <p:spPr>
          <a:xfrm>
            <a:off x="507300" y="14350"/>
            <a:ext cx="6569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Multiple Objects in a Class: Application</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7"/>
        <p:cNvGrpSpPr/>
        <p:nvPr/>
      </p:nvGrpSpPr>
      <p:grpSpPr>
        <a:xfrm>
          <a:off x="0" y="0"/>
          <a:ext cx="0" cy="0"/>
          <a:chOff x="0" y="0"/>
          <a:chExt cx="0" cy="0"/>
        </a:xfrm>
      </p:grpSpPr>
      <p:sp>
        <p:nvSpPr>
          <p:cNvPr id="578" name="Google Shape;578;p74"/>
          <p:cNvSpPr txBox="1"/>
          <p:nvPr/>
        </p:nvSpPr>
        <p:spPr>
          <a:xfrm>
            <a:off x="507300" y="1068175"/>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rgbClr val="000000"/>
              </a:buClr>
              <a:buSzPts val="2400"/>
              <a:buFont typeface="Calibri"/>
              <a:buChar char="●"/>
            </a:pPr>
            <a:r>
              <a:rPr lang="en" sz="2400" b="1" i="0" u="none" strike="noStrike" cap="none">
                <a:solidFill>
                  <a:srgbClr val="000000"/>
                </a:solidFill>
                <a:latin typeface="Calibri"/>
                <a:ea typeface="Calibri"/>
                <a:cs typeface="Calibri"/>
                <a:sym typeface="Calibri"/>
              </a:rPr>
              <a:t>Instances: </a:t>
            </a:r>
            <a:r>
              <a:rPr lang="en" sz="2400" b="0" i="0" u="none" strike="noStrike" cap="none">
                <a:solidFill>
                  <a:srgbClr val="000000"/>
                </a:solidFill>
                <a:latin typeface="Calibri"/>
                <a:ea typeface="Calibri"/>
                <a:cs typeface="Calibri"/>
                <a:sym typeface="Calibri"/>
              </a:rPr>
              <a:t>An object of a class is also referred to as an instance. The word “object” or “instance” can be interchangeably used.</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For example, </a:t>
            </a:r>
            <a:r>
              <a:rPr lang="en" sz="2400" b="1" i="0" u="none" strike="noStrike" cap="none">
                <a:solidFill>
                  <a:srgbClr val="000000"/>
                </a:solidFill>
                <a:latin typeface="Calibri"/>
                <a:ea typeface="Calibri"/>
                <a:cs typeface="Calibri"/>
                <a:sym typeface="Calibri"/>
              </a:rPr>
              <a:t>s1</a:t>
            </a:r>
            <a:r>
              <a:rPr lang="en" sz="2400" b="0" i="0" u="none" strike="noStrike" cap="none">
                <a:solidFill>
                  <a:srgbClr val="000000"/>
                </a:solidFill>
                <a:latin typeface="Calibri"/>
                <a:ea typeface="Calibri"/>
                <a:cs typeface="Calibri"/>
                <a:sym typeface="Calibri"/>
              </a:rPr>
              <a:t>, </a:t>
            </a:r>
            <a:r>
              <a:rPr lang="en" sz="2400" b="1" i="0" u="none" strike="noStrike" cap="none">
                <a:solidFill>
                  <a:srgbClr val="000000"/>
                </a:solidFill>
                <a:latin typeface="Calibri"/>
                <a:ea typeface="Calibri"/>
                <a:cs typeface="Calibri"/>
                <a:sym typeface="Calibri"/>
              </a:rPr>
              <a:t>s2</a:t>
            </a:r>
            <a:r>
              <a:rPr lang="en" sz="2400" b="0" i="0" u="none" strike="noStrike" cap="none">
                <a:solidFill>
                  <a:srgbClr val="000000"/>
                </a:solidFill>
                <a:latin typeface="Calibri"/>
                <a:ea typeface="Calibri"/>
                <a:cs typeface="Calibri"/>
                <a:sym typeface="Calibri"/>
              </a:rPr>
              <a:t>, </a:t>
            </a:r>
            <a:r>
              <a:rPr lang="en" sz="2400" b="1" i="0" u="none" strike="noStrike" cap="none">
                <a:solidFill>
                  <a:srgbClr val="000000"/>
                </a:solidFill>
                <a:latin typeface="Calibri"/>
                <a:ea typeface="Calibri"/>
                <a:cs typeface="Calibri"/>
                <a:sym typeface="Calibri"/>
              </a:rPr>
              <a:t>s3</a:t>
            </a:r>
            <a:r>
              <a:rPr lang="en" sz="2400" b="0" i="0" u="none" strike="noStrike" cap="none">
                <a:solidFill>
                  <a:srgbClr val="000000"/>
                </a:solidFill>
                <a:latin typeface="Calibri"/>
                <a:ea typeface="Calibri"/>
                <a:cs typeface="Calibri"/>
                <a:sym typeface="Calibri"/>
              </a:rPr>
              <a:t>, etc. are all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instances or objects </a:t>
            </a:r>
            <a:r>
              <a:rPr lang="en" sz="2400" b="0" i="0" u="none" strike="noStrike" cap="none">
                <a:solidFill>
                  <a:srgbClr val="000000"/>
                </a:solidFill>
                <a:latin typeface="Calibri"/>
                <a:ea typeface="Calibri"/>
                <a:cs typeface="Calibri"/>
                <a:sym typeface="Calibri"/>
              </a:rPr>
              <a:t>of the Student class.</a:t>
            </a:r>
            <a:endParaRPr sz="1200" b="0" i="0" u="none" strike="noStrike" cap="none">
              <a:solidFill>
                <a:srgbClr val="333333"/>
              </a:solidFill>
              <a:highlight>
                <a:srgbClr val="F5F5F5"/>
              </a:highlight>
              <a:latin typeface="Merriweather"/>
              <a:ea typeface="Merriweather"/>
              <a:cs typeface="Merriweather"/>
              <a:sym typeface="Merriweather"/>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9" name="Google Shape;579;p7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0" name="Google Shape;580;p7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1" name="Google Shape;581;p7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582" name="Google Shape;582;p74" descr="Classification concept blue line icon. Simple thin element on dark background. Classification concept outline symbol design. Can be used for web and mobile UI/UX"/>
          <p:cNvPicPr preferRelativeResize="0"/>
          <p:nvPr/>
        </p:nvPicPr>
        <p:blipFill rotWithShape="1">
          <a:blip r:embed="rId3">
            <a:alphaModFix/>
          </a:blip>
          <a:srcRect/>
          <a:stretch/>
        </p:blipFill>
        <p:spPr>
          <a:xfrm>
            <a:off x="6461103" y="2161900"/>
            <a:ext cx="2484247" cy="2565000"/>
          </a:xfrm>
          <a:prstGeom prst="rect">
            <a:avLst/>
          </a:prstGeom>
          <a:noFill/>
          <a:ln>
            <a:noFill/>
          </a:ln>
        </p:spPr>
      </p:pic>
      <p:sp>
        <p:nvSpPr>
          <p:cNvPr id="583" name="Google Shape;583;p74"/>
          <p:cNvSpPr txBox="1"/>
          <p:nvPr/>
        </p:nvSpPr>
        <p:spPr>
          <a:xfrm>
            <a:off x="507300" y="14350"/>
            <a:ext cx="6569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Multiple Objects in a Class: Application</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7"/>
        <p:cNvGrpSpPr/>
        <p:nvPr/>
      </p:nvGrpSpPr>
      <p:grpSpPr>
        <a:xfrm>
          <a:off x="0" y="0"/>
          <a:ext cx="0" cy="0"/>
          <a:chOff x="0" y="0"/>
          <a:chExt cx="0" cy="0"/>
        </a:xfrm>
      </p:grpSpPr>
      <p:sp>
        <p:nvSpPr>
          <p:cNvPr id="588" name="Google Shape;588;p75"/>
          <p:cNvSpPr txBox="1"/>
          <p:nvPr/>
        </p:nvSpPr>
        <p:spPr>
          <a:xfrm>
            <a:off x="-61975" y="835750"/>
            <a:ext cx="8750100" cy="25650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15000"/>
              </a:lnSpc>
              <a:spcBef>
                <a:spcPts val="0"/>
              </a:spcBef>
              <a:spcAft>
                <a:spcPts val="0"/>
              </a:spcAft>
              <a:buClr>
                <a:srgbClr val="000000"/>
              </a:buClr>
              <a:buSzPts val="2100"/>
              <a:buFont typeface="Calibri"/>
              <a:buChar char="●"/>
            </a:pPr>
            <a:r>
              <a:rPr lang="en" sz="2100" b="1" i="0" u="none" strike="noStrike" cap="none">
                <a:solidFill>
                  <a:srgbClr val="000000"/>
                </a:solidFill>
                <a:latin typeface="Calibri"/>
                <a:ea typeface="Calibri"/>
                <a:cs typeface="Calibri"/>
                <a:sym typeface="Calibri"/>
              </a:rPr>
              <a:t>Instance variables: </a:t>
            </a:r>
            <a:r>
              <a:rPr lang="en" sz="2100" b="0" i="0" u="none" strike="noStrike" cap="none">
                <a:solidFill>
                  <a:srgbClr val="000000"/>
                </a:solidFill>
                <a:latin typeface="Calibri"/>
                <a:ea typeface="Calibri"/>
                <a:cs typeface="Calibri"/>
                <a:sym typeface="Calibri"/>
              </a:rPr>
              <a:t>Instance variables are variables from the class, which become the characteristics (or states) of the objects/instances. Every object has its own copies of instance variables.</a:t>
            </a:r>
            <a:endParaRPr sz="21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        For example, </a:t>
            </a:r>
            <a:r>
              <a:rPr lang="en" sz="2100" b="1" i="0" u="none" strike="noStrike" cap="none">
                <a:solidFill>
                  <a:srgbClr val="000000"/>
                </a:solidFill>
                <a:latin typeface="Calibri"/>
                <a:ea typeface="Calibri"/>
                <a:cs typeface="Calibri"/>
                <a:sym typeface="Calibri"/>
              </a:rPr>
              <a:t>roll number</a:t>
            </a:r>
            <a:r>
              <a:rPr lang="en" sz="2100" b="0" i="0" u="none" strike="noStrike" cap="none">
                <a:solidFill>
                  <a:srgbClr val="000000"/>
                </a:solidFill>
                <a:latin typeface="Calibri"/>
                <a:ea typeface="Calibri"/>
                <a:cs typeface="Calibri"/>
                <a:sym typeface="Calibri"/>
              </a:rPr>
              <a:t>, </a:t>
            </a:r>
            <a:r>
              <a:rPr lang="en" sz="2100" b="1" i="0" u="none" strike="noStrike" cap="none">
                <a:solidFill>
                  <a:srgbClr val="000000"/>
                </a:solidFill>
                <a:latin typeface="Calibri"/>
                <a:ea typeface="Calibri"/>
                <a:cs typeface="Calibri"/>
                <a:sym typeface="Calibri"/>
              </a:rPr>
              <a:t>name</a:t>
            </a:r>
            <a:r>
              <a:rPr lang="en" sz="2100" b="0" i="0" u="none" strike="noStrike" cap="none">
                <a:solidFill>
                  <a:srgbClr val="000000"/>
                </a:solidFill>
                <a:latin typeface="Calibri"/>
                <a:ea typeface="Calibri"/>
                <a:cs typeface="Calibri"/>
                <a:sym typeface="Calibri"/>
              </a:rPr>
              <a:t>, </a:t>
            </a:r>
            <a:r>
              <a:rPr lang="en" sz="2100" b="1" i="0" u="none" strike="noStrike" cap="none">
                <a:solidFill>
                  <a:srgbClr val="000000"/>
                </a:solidFill>
                <a:latin typeface="Calibri"/>
                <a:ea typeface="Calibri"/>
                <a:cs typeface="Calibri"/>
                <a:sym typeface="Calibri"/>
              </a:rPr>
              <a:t>CGPA </a:t>
            </a:r>
            <a:r>
              <a:rPr lang="en" sz="2100" b="0" i="0" u="none" strike="noStrike" cap="none">
                <a:solidFill>
                  <a:srgbClr val="000000"/>
                </a:solidFill>
                <a:latin typeface="Calibri"/>
                <a:ea typeface="Calibri"/>
                <a:cs typeface="Calibri"/>
                <a:sym typeface="Calibri"/>
              </a:rPr>
              <a:t>are all</a:t>
            </a:r>
            <a:endParaRPr sz="21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instance variables of the Student class which  </a:t>
            </a:r>
            <a:endParaRPr sz="21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will Become characteristics of student object like </a:t>
            </a:r>
            <a:r>
              <a:rPr lang="en" sz="2100" b="0" i="0" u="none" strike="noStrike" cap="none">
                <a:solidFill>
                  <a:schemeClr val="dk1"/>
                </a:solidFill>
                <a:latin typeface="Calibri"/>
                <a:ea typeface="Calibri"/>
                <a:cs typeface="Calibri"/>
                <a:sym typeface="Calibri"/>
              </a:rPr>
              <a:t>student objects  S1 with rollno-1, cgpa-8 and name-Varsha and S2 with rollno-2, cgpa-9 and name-Pratik.</a:t>
            </a:r>
            <a:endParaRPr sz="21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9" name="Google Shape;589;p7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0" name="Google Shape;590;p7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91" name="Google Shape;591;p7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592" name="Google Shape;592;p75"/>
          <p:cNvSpPr txBox="1"/>
          <p:nvPr/>
        </p:nvSpPr>
        <p:spPr>
          <a:xfrm>
            <a:off x="507300" y="14350"/>
            <a:ext cx="6569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Multiple Objects in a Class: Application</a:t>
            </a:r>
            <a:endParaRPr sz="3000" b="1" i="0" u="none" strike="noStrike" cap="none">
              <a:solidFill>
                <a:srgbClr val="FFFFFF"/>
              </a:solidFill>
              <a:latin typeface="Calibri"/>
              <a:ea typeface="Calibri"/>
              <a:cs typeface="Calibri"/>
              <a:sym typeface="Calibri"/>
            </a:endParaRPr>
          </a:p>
        </p:txBody>
      </p:sp>
      <p:pic>
        <p:nvPicPr>
          <p:cNvPr id="593" name="Google Shape;593;p75"/>
          <p:cNvPicPr preferRelativeResize="0"/>
          <p:nvPr/>
        </p:nvPicPr>
        <p:blipFill rotWithShape="1">
          <a:blip r:embed="rId3">
            <a:alphaModFix/>
          </a:blip>
          <a:srcRect l="11927" t="36335" r="73297" b="50108"/>
          <a:stretch/>
        </p:blipFill>
        <p:spPr>
          <a:xfrm>
            <a:off x="5725975" y="1872625"/>
            <a:ext cx="2962151" cy="1528124"/>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7"/>
        <p:cNvGrpSpPr/>
        <p:nvPr/>
      </p:nvGrpSpPr>
      <p:grpSpPr>
        <a:xfrm>
          <a:off x="0" y="0"/>
          <a:ext cx="0" cy="0"/>
          <a:chOff x="0" y="0"/>
          <a:chExt cx="0" cy="0"/>
        </a:xfrm>
      </p:grpSpPr>
      <p:sp>
        <p:nvSpPr>
          <p:cNvPr id="598" name="Google Shape;598;p76"/>
          <p:cNvSpPr txBox="1"/>
          <p:nvPr/>
        </p:nvSpPr>
        <p:spPr>
          <a:xfrm>
            <a:off x="564750" y="246500"/>
            <a:ext cx="8014500" cy="25650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An information system can have more than one class.</a:t>
            </a: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As we have seen the student class here there can be other classes also like professors, faculty etc.</a:t>
            </a:r>
            <a:endParaRPr sz="2400" b="0" i="0" u="none" strike="noStrike" cap="none">
              <a:solidFill>
                <a:srgbClr val="000000"/>
              </a:solidFill>
              <a:latin typeface="Calibri"/>
              <a:ea typeface="Calibri"/>
              <a:cs typeface="Calibri"/>
              <a:sym typeface="Calibri"/>
            </a:endParaRPr>
          </a:p>
          <a:p>
            <a:pPr marL="9144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A class can have multiple attributes.</a:t>
            </a: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We have rollno, cgpa and name as attributes of student class. </a:t>
            </a:r>
            <a:endParaRPr sz="2400" b="0" i="0" u="none" strike="noStrike" cap="none">
              <a:solidFill>
                <a:srgbClr val="000000"/>
              </a:solidFill>
              <a:latin typeface="Calibri"/>
              <a:ea typeface="Calibri"/>
              <a:cs typeface="Calibri"/>
              <a:sym typeface="Calibri"/>
            </a:endParaRPr>
          </a:p>
        </p:txBody>
      </p:sp>
      <p:sp>
        <p:nvSpPr>
          <p:cNvPr id="599" name="Google Shape;599;p7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0" name="Google Shape;600;p7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1" name="Google Shape;601;p7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602" name="Google Shape;602;p76"/>
          <p:cNvSpPr txBox="1"/>
          <p:nvPr/>
        </p:nvSpPr>
        <p:spPr>
          <a:xfrm>
            <a:off x="507300" y="14350"/>
            <a:ext cx="6569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Multiple Objects in a Class: Application</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1"/>
        <p:cNvGrpSpPr/>
        <p:nvPr/>
      </p:nvGrpSpPr>
      <p:grpSpPr>
        <a:xfrm>
          <a:off x="0" y="0"/>
          <a:ext cx="0" cy="0"/>
          <a:chOff x="0" y="0"/>
          <a:chExt cx="0" cy="0"/>
        </a:xfrm>
      </p:grpSpPr>
      <p:sp>
        <p:nvSpPr>
          <p:cNvPr id="152" name="Google Shape;152;p3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3" name="Google Shape;153;p32"/>
          <p:cNvSpPr txBox="1"/>
          <p:nvPr/>
        </p:nvSpPr>
        <p:spPr>
          <a:xfrm>
            <a:off x="198300" y="903375"/>
            <a:ext cx="87252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p:txBody>
      </p:sp>
      <p:sp>
        <p:nvSpPr>
          <p:cNvPr id="154" name="Google Shape;154;p3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55" name="Google Shape;155;p3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56" name="Google Shape;156;p3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OOPs</a:t>
            </a:r>
            <a:endParaRPr sz="3000" b="1" i="0" u="none" strike="noStrike" cap="none">
              <a:solidFill>
                <a:srgbClr val="FFFFFF"/>
              </a:solidFill>
              <a:latin typeface="Calibri"/>
              <a:ea typeface="Calibri"/>
              <a:cs typeface="Calibri"/>
              <a:sym typeface="Calibri"/>
            </a:endParaRPr>
          </a:p>
        </p:txBody>
      </p:sp>
      <p:pic>
        <p:nvPicPr>
          <p:cNvPr id="157" name="Google Shape;157;p32"/>
          <p:cNvPicPr preferRelativeResize="0"/>
          <p:nvPr/>
        </p:nvPicPr>
        <p:blipFill rotWithShape="1">
          <a:blip r:embed="rId3">
            <a:alphaModFix/>
          </a:blip>
          <a:srcRect b="21806"/>
          <a:stretch/>
        </p:blipFill>
        <p:spPr>
          <a:xfrm>
            <a:off x="685900" y="636900"/>
            <a:ext cx="7400350" cy="2639925"/>
          </a:xfrm>
          <a:prstGeom prst="rect">
            <a:avLst/>
          </a:prstGeom>
          <a:noFill/>
          <a:ln>
            <a:noFill/>
          </a:ln>
        </p:spPr>
      </p:pic>
      <p:sp>
        <p:nvSpPr>
          <p:cNvPr id="158" name="Google Shape;158;p32"/>
          <p:cNvSpPr txBox="1"/>
          <p:nvPr/>
        </p:nvSpPr>
        <p:spPr>
          <a:xfrm>
            <a:off x="198300" y="3622725"/>
            <a:ext cx="89967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Now every team has to work on writing the user code for payments services. So, do you think each of them write a separate code for implementing payments? Will that be the most efficient way to build the product?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6"/>
        <p:cNvGrpSpPr/>
        <p:nvPr/>
      </p:nvGrpSpPr>
      <p:grpSpPr>
        <a:xfrm>
          <a:off x="0" y="0"/>
          <a:ext cx="0" cy="0"/>
          <a:chOff x="0" y="0"/>
          <a:chExt cx="0" cy="0"/>
        </a:xfrm>
      </p:grpSpPr>
      <p:sp>
        <p:nvSpPr>
          <p:cNvPr id="607" name="Google Shape;607;p77"/>
          <p:cNvSpPr txBox="1"/>
          <p:nvPr/>
        </p:nvSpPr>
        <p:spPr>
          <a:xfrm>
            <a:off x="507300" y="395225"/>
            <a:ext cx="8466000" cy="25650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68300" algn="l" rtl="0">
              <a:lnSpc>
                <a:spcPct val="115000"/>
              </a:lnSpc>
              <a:spcBef>
                <a:spcPts val="0"/>
              </a:spcBef>
              <a:spcAft>
                <a:spcPts val="0"/>
              </a:spcAft>
              <a:buClr>
                <a:srgbClr val="000000"/>
              </a:buClr>
              <a:buSzPts val="2200"/>
              <a:buFont typeface="Calibri"/>
              <a:buChar char="●"/>
            </a:pPr>
            <a:r>
              <a:rPr lang="en" sz="2200" b="0" i="0" u="none" strike="noStrike" cap="none">
                <a:solidFill>
                  <a:srgbClr val="000000"/>
                </a:solidFill>
                <a:latin typeface="Calibri"/>
                <a:ea typeface="Calibri"/>
                <a:cs typeface="Calibri"/>
                <a:sym typeface="Calibri"/>
              </a:rPr>
              <a:t>A class can have multiple methods</a:t>
            </a:r>
            <a:endParaRPr sz="2200" b="0" i="0" u="none" strike="noStrike" cap="none">
              <a:solidFill>
                <a:srgbClr val="000000"/>
              </a:solidFill>
              <a:latin typeface="Calibri"/>
              <a:ea typeface="Calibri"/>
              <a:cs typeface="Calibri"/>
              <a:sym typeface="Calibri"/>
            </a:endParaRPr>
          </a:p>
          <a:p>
            <a:pPr marL="457200" marR="0" lvl="0" indent="-368300" algn="l" rtl="0">
              <a:lnSpc>
                <a:spcPct val="115000"/>
              </a:lnSpc>
              <a:spcBef>
                <a:spcPts val="0"/>
              </a:spcBef>
              <a:spcAft>
                <a:spcPts val="0"/>
              </a:spcAft>
              <a:buClr>
                <a:srgbClr val="000000"/>
              </a:buClr>
              <a:buSzPts val="2200"/>
              <a:buFont typeface="Calibri"/>
              <a:buChar char="-"/>
            </a:pPr>
            <a:r>
              <a:rPr lang="en" sz="2200" b="0" i="0" u="none" strike="noStrike" cap="none">
                <a:solidFill>
                  <a:srgbClr val="000000"/>
                </a:solidFill>
                <a:latin typeface="Calibri"/>
                <a:ea typeface="Calibri"/>
                <a:cs typeface="Calibri"/>
                <a:sym typeface="Calibri"/>
              </a:rPr>
              <a:t>Class can have different functions inside it as in student class we have displayProfile and registerCourse as two methods.</a:t>
            </a:r>
            <a:endParaRPr sz="2200" b="0" i="0" u="none" strike="noStrike" cap="none">
              <a:solidFill>
                <a:srgbClr val="000000"/>
              </a:solidFill>
              <a:latin typeface="Calibri"/>
              <a:ea typeface="Calibri"/>
              <a:cs typeface="Calibri"/>
              <a:sym typeface="Calibri"/>
            </a:endParaRPr>
          </a:p>
          <a:p>
            <a:pPr marL="9144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9144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608" name="Google Shape;608;p7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09" name="Google Shape;609;p7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10" name="Google Shape;610;p7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611" name="Google Shape;611;p77"/>
          <p:cNvSpPr txBox="1"/>
          <p:nvPr/>
        </p:nvSpPr>
        <p:spPr>
          <a:xfrm>
            <a:off x="507300" y="14350"/>
            <a:ext cx="6569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Multiple Objects in a Class: Application</a:t>
            </a:r>
            <a:endParaRPr sz="3000" b="1" i="0" u="none" strike="noStrike" cap="none">
              <a:solidFill>
                <a:srgbClr val="FFFFFF"/>
              </a:solidFill>
              <a:latin typeface="Calibri"/>
              <a:ea typeface="Calibri"/>
              <a:cs typeface="Calibri"/>
              <a:sym typeface="Calibri"/>
            </a:endParaRPr>
          </a:p>
        </p:txBody>
      </p:sp>
      <p:pic>
        <p:nvPicPr>
          <p:cNvPr id="612" name="Google Shape;612;p77"/>
          <p:cNvPicPr preferRelativeResize="0"/>
          <p:nvPr/>
        </p:nvPicPr>
        <p:blipFill rotWithShape="1">
          <a:blip r:embed="rId3">
            <a:alphaModFix/>
          </a:blip>
          <a:srcRect l="12333" t="36137" r="66387" b="30835"/>
          <a:stretch/>
        </p:blipFill>
        <p:spPr>
          <a:xfrm>
            <a:off x="3904150" y="2142425"/>
            <a:ext cx="3172849" cy="2768675"/>
          </a:xfrm>
          <a:prstGeom prst="rect">
            <a:avLst/>
          </a:prstGeom>
          <a:noFill/>
          <a:ln w="38100" cap="flat" cmpd="sng">
            <a:solidFill>
              <a:srgbClr val="0000FF"/>
            </a:solidFill>
            <a:prstDash val="solid"/>
            <a:round/>
            <a:headEnd type="none" w="sm" len="sm"/>
            <a:tailEnd type="none" w="sm" len="sm"/>
          </a:ln>
        </p:spPr>
      </p:pic>
      <p:sp>
        <p:nvSpPr>
          <p:cNvPr id="613" name="Google Shape;613;p77"/>
          <p:cNvSpPr/>
          <p:nvPr/>
        </p:nvSpPr>
        <p:spPr>
          <a:xfrm>
            <a:off x="2627525" y="4226325"/>
            <a:ext cx="1189800" cy="243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77"/>
          <p:cNvSpPr/>
          <p:nvPr/>
        </p:nvSpPr>
        <p:spPr>
          <a:xfrm>
            <a:off x="2627525" y="2960225"/>
            <a:ext cx="1189800" cy="243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8"/>
        <p:cNvGrpSpPr/>
        <p:nvPr/>
      </p:nvGrpSpPr>
      <p:grpSpPr>
        <a:xfrm>
          <a:off x="0" y="0"/>
          <a:ext cx="0" cy="0"/>
          <a:chOff x="0" y="0"/>
          <a:chExt cx="0" cy="0"/>
        </a:xfrm>
      </p:grpSpPr>
      <p:sp>
        <p:nvSpPr>
          <p:cNvPr id="619" name="Google Shape;619;p78"/>
          <p:cNvSpPr txBox="1"/>
          <p:nvPr/>
        </p:nvSpPr>
        <p:spPr>
          <a:xfrm>
            <a:off x="507300" y="754650"/>
            <a:ext cx="8466000" cy="25650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9144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t>
            </a: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Multiple objects can be created for a single class</a:t>
            </a: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The student class can be used to create various student objects like s1 with rollno-1, cgpa-8 and name-Varsha and S2 with rollno-2, cgpa-9 and name-Pratik.</a:t>
            </a:r>
            <a:endParaRPr sz="2400" b="0" i="0" u="none" strike="noStrike" cap="none">
              <a:solidFill>
                <a:srgbClr val="000000"/>
              </a:solidFill>
              <a:latin typeface="Calibri"/>
              <a:ea typeface="Calibri"/>
              <a:cs typeface="Calibri"/>
              <a:sym typeface="Calibri"/>
            </a:endParaRPr>
          </a:p>
        </p:txBody>
      </p:sp>
      <p:sp>
        <p:nvSpPr>
          <p:cNvPr id="620" name="Google Shape;620;p7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21" name="Google Shape;621;p7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22" name="Google Shape;622;p7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623" name="Google Shape;623;p78"/>
          <p:cNvSpPr txBox="1"/>
          <p:nvPr/>
        </p:nvSpPr>
        <p:spPr>
          <a:xfrm>
            <a:off x="507300" y="14350"/>
            <a:ext cx="6569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Multiple Objects in a Class: Application</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7"/>
        <p:cNvGrpSpPr/>
        <p:nvPr/>
      </p:nvGrpSpPr>
      <p:grpSpPr>
        <a:xfrm>
          <a:off x="0" y="0"/>
          <a:ext cx="0" cy="0"/>
          <a:chOff x="0" y="0"/>
          <a:chExt cx="0" cy="0"/>
        </a:xfrm>
      </p:grpSpPr>
      <p:sp>
        <p:nvSpPr>
          <p:cNvPr id="628" name="Google Shape;628;p79"/>
          <p:cNvSpPr txBox="1"/>
          <p:nvPr/>
        </p:nvSpPr>
        <p:spPr>
          <a:xfrm>
            <a:off x="278700" y="915775"/>
            <a:ext cx="8014500" cy="2565000"/>
          </a:xfrm>
          <a:prstGeom prst="rect">
            <a:avLst/>
          </a:prstGeom>
          <a:noFill/>
          <a:ln>
            <a:noFill/>
          </a:ln>
        </p:spPr>
        <p:txBody>
          <a:bodyPr spcFirstLastPara="1" wrap="square" lIns="91425" tIns="91425" rIns="91425" bIns="91425" anchor="t" anchorCtr="0">
            <a:noAutofit/>
          </a:bodyPr>
          <a:lstStyle/>
          <a:p>
            <a:pPr marL="457200" marR="0" lvl="0" indent="-374650" algn="l" rtl="0">
              <a:lnSpc>
                <a:spcPct val="115000"/>
              </a:lnSpc>
              <a:spcBef>
                <a:spcPts val="0"/>
              </a:spcBef>
              <a:spcAft>
                <a:spcPts val="0"/>
              </a:spcAft>
              <a:buClr>
                <a:srgbClr val="000000"/>
              </a:buClr>
              <a:buSzPts val="2300"/>
              <a:buFont typeface="Calibri"/>
              <a:buChar char="●"/>
            </a:pPr>
            <a:r>
              <a:rPr lang="en" sz="2300" b="1" i="0" u="none" strike="noStrike" cap="none">
                <a:solidFill>
                  <a:srgbClr val="000000"/>
                </a:solidFill>
                <a:latin typeface="Calibri"/>
                <a:ea typeface="Calibri"/>
                <a:cs typeface="Calibri"/>
                <a:sym typeface="Calibri"/>
              </a:rPr>
              <a:t>State and behaviour of instances: </a:t>
            </a:r>
            <a:endParaRPr sz="2300" b="1"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300"/>
              <a:buFont typeface="Arial"/>
              <a:buNone/>
            </a:pPr>
            <a:endParaRPr sz="2300" b="1"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300"/>
              <a:buFont typeface="Arial"/>
              <a:buNone/>
            </a:pPr>
            <a:r>
              <a:rPr lang="en" sz="2300" b="0" i="0" u="none" strike="noStrike" cap="none">
                <a:solidFill>
                  <a:srgbClr val="000000"/>
                </a:solidFill>
                <a:latin typeface="Calibri"/>
                <a:ea typeface="Calibri"/>
                <a:cs typeface="Calibri"/>
                <a:sym typeface="Calibri"/>
              </a:rPr>
              <a:t>Specific values assigned to these </a:t>
            </a:r>
            <a:endParaRPr sz="23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300"/>
              <a:buFont typeface="Arial"/>
              <a:buNone/>
            </a:pPr>
            <a:r>
              <a:rPr lang="en" sz="2300" b="0" i="0" u="none" strike="noStrike" cap="none">
                <a:solidFill>
                  <a:srgbClr val="000000"/>
                </a:solidFill>
                <a:latin typeface="Calibri"/>
                <a:ea typeface="Calibri"/>
                <a:cs typeface="Calibri"/>
                <a:sym typeface="Calibri"/>
              </a:rPr>
              <a:t>variables for a given instance is </a:t>
            </a:r>
            <a:endParaRPr sz="23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300"/>
              <a:buFont typeface="Arial"/>
              <a:buNone/>
            </a:pPr>
            <a:r>
              <a:rPr lang="en" sz="2300" b="0" i="0" u="none" strike="noStrike" cap="none">
                <a:solidFill>
                  <a:srgbClr val="000000"/>
                </a:solidFill>
                <a:latin typeface="Calibri"/>
                <a:ea typeface="Calibri"/>
                <a:cs typeface="Calibri"/>
                <a:sym typeface="Calibri"/>
              </a:rPr>
              <a:t>represented as the </a:t>
            </a:r>
            <a:r>
              <a:rPr lang="en" sz="2300" b="1" i="0" u="none" strike="noStrike" cap="none">
                <a:solidFill>
                  <a:srgbClr val="000000"/>
                </a:solidFill>
                <a:latin typeface="Calibri"/>
                <a:ea typeface="Calibri"/>
                <a:cs typeface="Calibri"/>
                <a:sym typeface="Calibri"/>
              </a:rPr>
              <a:t>state of that </a:t>
            </a:r>
            <a:endParaRPr sz="2300" b="1"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300"/>
              <a:buFont typeface="Arial"/>
              <a:buNone/>
            </a:pPr>
            <a:r>
              <a:rPr lang="en" sz="2300" b="1" i="0" u="none" strike="noStrike" cap="none">
                <a:solidFill>
                  <a:srgbClr val="000000"/>
                </a:solidFill>
                <a:latin typeface="Calibri"/>
                <a:ea typeface="Calibri"/>
                <a:cs typeface="Calibri"/>
                <a:sym typeface="Calibri"/>
              </a:rPr>
              <a:t>object/instance</a:t>
            </a:r>
            <a:r>
              <a:rPr lang="en" sz="2300" b="0" i="0" u="none" strike="noStrike" cap="none">
                <a:solidFill>
                  <a:srgbClr val="000000"/>
                </a:solidFill>
                <a:latin typeface="Calibri"/>
                <a:ea typeface="Calibri"/>
                <a:cs typeface="Calibri"/>
                <a:sym typeface="Calibri"/>
              </a:rPr>
              <a:t>, calling the </a:t>
            </a:r>
            <a:r>
              <a:rPr lang="en" sz="2300" b="1" i="0" u="none" strike="noStrike" cap="none">
                <a:solidFill>
                  <a:srgbClr val="000000"/>
                </a:solidFill>
                <a:latin typeface="Calibri"/>
                <a:ea typeface="Calibri"/>
                <a:cs typeface="Calibri"/>
                <a:sym typeface="Calibri"/>
              </a:rPr>
              <a:t>methods </a:t>
            </a:r>
            <a:endParaRPr sz="2300" b="1"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300"/>
              <a:buFont typeface="Arial"/>
              <a:buNone/>
            </a:pPr>
            <a:r>
              <a:rPr lang="en" sz="2300" b="0" i="0" u="none" strike="noStrike" cap="none">
                <a:solidFill>
                  <a:srgbClr val="000000"/>
                </a:solidFill>
                <a:latin typeface="Calibri"/>
                <a:ea typeface="Calibri"/>
                <a:cs typeface="Calibri"/>
                <a:sym typeface="Calibri"/>
              </a:rPr>
              <a:t>would be represented as the </a:t>
            </a:r>
            <a:r>
              <a:rPr lang="en" sz="2300" b="1" i="0" u="none" strike="noStrike" cap="none">
                <a:solidFill>
                  <a:srgbClr val="000000"/>
                </a:solidFill>
                <a:latin typeface="Calibri"/>
                <a:ea typeface="Calibri"/>
                <a:cs typeface="Calibri"/>
                <a:sym typeface="Calibri"/>
              </a:rPr>
              <a:t>behaviour </a:t>
            </a:r>
            <a:endParaRPr sz="2300" b="1"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300"/>
              <a:buFont typeface="Arial"/>
              <a:buNone/>
            </a:pPr>
            <a:r>
              <a:rPr lang="en" sz="2300" b="0" i="0" u="none" strike="noStrike" cap="none">
                <a:solidFill>
                  <a:srgbClr val="000000"/>
                </a:solidFill>
                <a:latin typeface="Calibri"/>
                <a:ea typeface="Calibri"/>
                <a:cs typeface="Calibri"/>
                <a:sym typeface="Calibri"/>
              </a:rPr>
              <a:t>of that </a:t>
            </a:r>
            <a:r>
              <a:rPr lang="en" sz="2300" b="1" i="0" u="none" strike="noStrike" cap="none">
                <a:solidFill>
                  <a:srgbClr val="000000"/>
                </a:solidFill>
                <a:latin typeface="Calibri"/>
                <a:ea typeface="Calibri"/>
                <a:cs typeface="Calibri"/>
                <a:sym typeface="Calibri"/>
              </a:rPr>
              <a:t>instance</a:t>
            </a:r>
            <a:r>
              <a:rPr lang="en" sz="2300" b="0" i="0" u="none" strike="noStrike" cap="none">
                <a:solidFill>
                  <a:srgbClr val="000000"/>
                </a:solidFill>
                <a:latin typeface="Calibri"/>
                <a:ea typeface="Calibri"/>
                <a:cs typeface="Calibri"/>
                <a:sym typeface="Calibri"/>
              </a:rPr>
              <a:t>.</a:t>
            </a:r>
            <a:endParaRPr sz="23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300"/>
              <a:buFont typeface="Arial"/>
              <a:buNone/>
            </a:pPr>
            <a:endParaRPr sz="2300" b="0" i="0" u="none" strike="noStrike" cap="none">
              <a:solidFill>
                <a:srgbClr val="000000"/>
              </a:solidFill>
              <a:latin typeface="Calibri"/>
              <a:ea typeface="Calibri"/>
              <a:cs typeface="Calibri"/>
              <a:sym typeface="Calibri"/>
            </a:endParaRPr>
          </a:p>
        </p:txBody>
      </p:sp>
      <p:sp>
        <p:nvSpPr>
          <p:cNvPr id="629" name="Google Shape;629;p7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0" name="Google Shape;630;p7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31" name="Google Shape;631;p7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632" name="Google Shape;632;p79"/>
          <p:cNvSpPr txBox="1"/>
          <p:nvPr/>
        </p:nvSpPr>
        <p:spPr>
          <a:xfrm>
            <a:off x="507300" y="14400"/>
            <a:ext cx="6569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Multiple Objects in a Class: Application</a:t>
            </a:r>
            <a:endParaRPr sz="3000" b="1" i="0" u="none" strike="noStrike" cap="none">
              <a:solidFill>
                <a:srgbClr val="FFFFFF"/>
              </a:solidFill>
              <a:latin typeface="Calibri"/>
              <a:ea typeface="Calibri"/>
              <a:cs typeface="Calibri"/>
              <a:sym typeface="Calibri"/>
            </a:endParaRPr>
          </a:p>
        </p:txBody>
      </p:sp>
      <p:pic>
        <p:nvPicPr>
          <p:cNvPr id="633" name="Google Shape;633;p79"/>
          <p:cNvPicPr preferRelativeResize="0"/>
          <p:nvPr/>
        </p:nvPicPr>
        <p:blipFill rotWithShape="1">
          <a:blip r:embed="rId3">
            <a:alphaModFix/>
          </a:blip>
          <a:srcRect l="12333" t="36137" r="66387" b="30835"/>
          <a:stretch/>
        </p:blipFill>
        <p:spPr>
          <a:xfrm>
            <a:off x="5704175" y="1237650"/>
            <a:ext cx="3172849" cy="2768675"/>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7"/>
        <p:cNvGrpSpPr/>
        <p:nvPr/>
      </p:nvGrpSpPr>
      <p:grpSpPr>
        <a:xfrm>
          <a:off x="0" y="0"/>
          <a:ext cx="0" cy="0"/>
          <a:chOff x="0" y="0"/>
          <a:chExt cx="0" cy="0"/>
        </a:xfrm>
      </p:grpSpPr>
      <p:sp>
        <p:nvSpPr>
          <p:cNvPr id="638" name="Google Shape;638;p80"/>
          <p:cNvSpPr txBox="1"/>
          <p:nvPr/>
        </p:nvSpPr>
        <p:spPr>
          <a:xfrm>
            <a:off x="408150" y="30360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en" sz="1800" b="1" i="0" u="sng" strike="noStrike" cap="none">
                <a:solidFill>
                  <a:srgbClr val="000000"/>
                </a:solidFill>
                <a:latin typeface="Calibri"/>
                <a:ea typeface="Calibri"/>
                <a:cs typeface="Calibri"/>
                <a:sym typeface="Calibri"/>
              </a:rPr>
              <a:t>Modelling Real-Life Scenarios Using Classes and Objects</a:t>
            </a:r>
            <a:endParaRPr sz="18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en" sz="1800" b="1" i="0" u="none" strike="noStrike" cap="none">
                <a:solidFill>
                  <a:srgbClr val="000000"/>
                </a:solidFill>
                <a:latin typeface="Calibri"/>
                <a:ea typeface="Calibri"/>
                <a:cs typeface="Calibri"/>
                <a:sym typeface="Calibri"/>
              </a:rPr>
              <a:t>University Information Management System:</a:t>
            </a:r>
            <a:endParaRPr sz="1800" b="1" i="0" u="none" strike="noStrike" cap="none">
              <a:solidFill>
                <a:srgbClr val="000000"/>
              </a:solidFill>
              <a:latin typeface="Calibri"/>
              <a:ea typeface="Calibri"/>
              <a:cs typeface="Calibri"/>
              <a:sym typeface="Calibri"/>
            </a:endParaRPr>
          </a:p>
          <a:p>
            <a:pPr marL="457200" marR="0" lvl="0" indent="-342900" algn="l" rtl="0">
              <a:lnSpc>
                <a:spcPct val="115000"/>
              </a:lnSpc>
              <a:spcBef>
                <a:spcPts val="0"/>
              </a:spcBef>
              <a:spcAft>
                <a:spcPts val="0"/>
              </a:spcAft>
              <a:buClr>
                <a:srgbClr val="000000"/>
              </a:buClr>
              <a:buSzPts val="1800"/>
              <a:buFont typeface="Calibri"/>
              <a:buAutoNum type="arabicPeriod"/>
            </a:pPr>
            <a:r>
              <a:rPr lang="en" sz="1800" b="1" i="0" u="none" strike="noStrike" cap="none">
                <a:solidFill>
                  <a:srgbClr val="000000"/>
                </a:solidFill>
                <a:latin typeface="Calibri"/>
                <a:ea typeface="Calibri"/>
                <a:cs typeface="Calibri"/>
                <a:sym typeface="Calibri"/>
              </a:rPr>
              <a:t>Classes</a:t>
            </a:r>
            <a:endParaRPr sz="1800" b="1"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 sz="1800" b="0" i="0" u="none" strike="noStrike" cap="none">
                <a:solidFill>
                  <a:srgbClr val="000000"/>
                </a:solidFill>
                <a:latin typeface="Calibri"/>
                <a:ea typeface="Calibri"/>
                <a:cs typeface="Calibri"/>
                <a:sym typeface="Calibri"/>
              </a:rPr>
              <a:t>a. Student</a:t>
            </a:r>
            <a:endParaRPr sz="18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 sz="1800" b="0" i="0" u="none" strike="noStrike" cap="none">
                <a:solidFill>
                  <a:srgbClr val="000000"/>
                </a:solidFill>
                <a:latin typeface="Calibri"/>
                <a:ea typeface="Calibri"/>
                <a:cs typeface="Calibri"/>
                <a:sym typeface="Calibri"/>
              </a:rPr>
              <a:t>b. Professor</a:t>
            </a:r>
            <a:endParaRPr sz="18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 sz="1800" b="0" i="0" u="none" strike="noStrike" cap="none">
                <a:solidFill>
                  <a:srgbClr val="000000"/>
                </a:solidFill>
                <a:latin typeface="Calibri"/>
                <a:ea typeface="Calibri"/>
                <a:cs typeface="Calibri"/>
                <a:sym typeface="Calibri"/>
              </a:rPr>
              <a:t>c. Course</a:t>
            </a:r>
            <a:endParaRPr sz="1800" b="0" i="0" u="none" strike="noStrike" cap="none">
              <a:solidFill>
                <a:srgbClr val="000000"/>
              </a:solidFill>
              <a:latin typeface="Calibri"/>
              <a:ea typeface="Calibri"/>
              <a:cs typeface="Calibri"/>
              <a:sym typeface="Calibri"/>
            </a:endParaRPr>
          </a:p>
          <a:p>
            <a:pPr marL="457200" marR="0" lvl="0" indent="-342900" algn="l" rtl="0">
              <a:lnSpc>
                <a:spcPct val="115000"/>
              </a:lnSpc>
              <a:spcBef>
                <a:spcPts val="0"/>
              </a:spcBef>
              <a:spcAft>
                <a:spcPts val="0"/>
              </a:spcAft>
              <a:buClr>
                <a:srgbClr val="000000"/>
              </a:buClr>
              <a:buSzPts val="1800"/>
              <a:buFont typeface="Calibri"/>
              <a:buAutoNum type="arabicPeriod"/>
            </a:pPr>
            <a:r>
              <a:rPr lang="en" sz="1800" b="1" i="0" u="none" strike="noStrike" cap="none">
                <a:solidFill>
                  <a:srgbClr val="000000"/>
                </a:solidFill>
                <a:latin typeface="Calibri"/>
                <a:ea typeface="Calibri"/>
                <a:cs typeface="Calibri"/>
                <a:sym typeface="Calibri"/>
              </a:rPr>
              <a:t>Methods</a:t>
            </a:r>
            <a:endParaRPr sz="1800" b="1"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 sz="1800" b="0" i="0" u="none" strike="noStrike" cap="none">
                <a:solidFill>
                  <a:srgbClr val="000000"/>
                </a:solidFill>
                <a:latin typeface="Calibri"/>
                <a:ea typeface="Calibri"/>
                <a:cs typeface="Calibri"/>
                <a:sym typeface="Calibri"/>
              </a:rPr>
              <a:t>a. OfferCourse() in Professor class</a:t>
            </a:r>
            <a:endParaRPr sz="18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 sz="1800" b="0" i="0" u="none" strike="noStrike" cap="none">
                <a:solidFill>
                  <a:srgbClr val="000000"/>
                </a:solidFill>
                <a:latin typeface="Calibri"/>
                <a:ea typeface="Calibri"/>
                <a:cs typeface="Calibri"/>
                <a:sym typeface="Calibri"/>
              </a:rPr>
              <a:t>b. RegisterCourse() in Student class</a:t>
            </a:r>
            <a:endParaRPr sz="1800" b="0" i="0" u="none" strike="noStrike" cap="none">
              <a:solidFill>
                <a:srgbClr val="000000"/>
              </a:solidFill>
              <a:latin typeface="Calibri"/>
              <a:ea typeface="Calibri"/>
              <a:cs typeface="Calibri"/>
              <a:sym typeface="Calibri"/>
            </a:endParaRPr>
          </a:p>
          <a:p>
            <a:pPr marL="457200" marR="0" lvl="0" indent="-342900" algn="l" rtl="0">
              <a:lnSpc>
                <a:spcPct val="115000"/>
              </a:lnSpc>
              <a:spcBef>
                <a:spcPts val="0"/>
              </a:spcBef>
              <a:spcAft>
                <a:spcPts val="0"/>
              </a:spcAft>
              <a:buClr>
                <a:srgbClr val="000000"/>
              </a:buClr>
              <a:buSzPts val="1800"/>
              <a:buFont typeface="Calibri"/>
              <a:buAutoNum type="arabicPeriod"/>
            </a:pPr>
            <a:r>
              <a:rPr lang="en" sz="1800" b="1" i="0" u="none" strike="noStrike" cap="none">
                <a:solidFill>
                  <a:srgbClr val="000000"/>
                </a:solidFill>
                <a:latin typeface="Calibri"/>
                <a:ea typeface="Calibri"/>
                <a:cs typeface="Calibri"/>
                <a:sym typeface="Calibri"/>
              </a:rPr>
              <a:t>Objects</a:t>
            </a:r>
            <a:endParaRPr sz="1800" b="1"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 sz="1800" b="0" i="0" u="none" strike="noStrike" cap="none">
                <a:solidFill>
                  <a:srgbClr val="000000"/>
                </a:solidFill>
                <a:latin typeface="Calibri"/>
                <a:ea typeface="Calibri"/>
                <a:cs typeface="Calibri"/>
                <a:sym typeface="Calibri"/>
              </a:rPr>
              <a:t>a. Prof. Sujit, Prof Tricha for Professor class</a:t>
            </a:r>
            <a:endParaRPr sz="18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800"/>
              <a:buFont typeface="Arial"/>
              <a:buNone/>
            </a:pPr>
            <a:r>
              <a:rPr lang="en" sz="1800" b="0" i="0" u="none" strike="noStrike" cap="none">
                <a:solidFill>
                  <a:srgbClr val="000000"/>
                </a:solidFill>
                <a:latin typeface="Calibri"/>
                <a:ea typeface="Calibri"/>
                <a:cs typeface="Calibri"/>
                <a:sym typeface="Calibri"/>
              </a:rPr>
              <a:t>b. Compilers, Internet of things for Course class</a:t>
            </a:r>
            <a:endParaRPr sz="1800" b="0" i="0" u="none" strike="noStrike" cap="none">
              <a:solidFill>
                <a:srgbClr val="000000"/>
              </a:solidFill>
              <a:latin typeface="Calibri"/>
              <a:ea typeface="Calibri"/>
              <a:cs typeface="Calibri"/>
              <a:sym typeface="Calibri"/>
            </a:endParaRPr>
          </a:p>
        </p:txBody>
      </p:sp>
      <p:sp>
        <p:nvSpPr>
          <p:cNvPr id="639" name="Google Shape;639;p8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0" name="Google Shape;640;p8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1" name="Google Shape;641;p8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642" name="Google Shape;642;p80"/>
          <p:cNvSpPr txBox="1"/>
          <p:nvPr/>
        </p:nvSpPr>
        <p:spPr>
          <a:xfrm>
            <a:off x="507300" y="14350"/>
            <a:ext cx="65697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Multiple Objects in a Class: Application</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6"/>
        <p:cNvGrpSpPr/>
        <p:nvPr/>
      </p:nvGrpSpPr>
      <p:grpSpPr>
        <a:xfrm>
          <a:off x="0" y="0"/>
          <a:ext cx="0" cy="0"/>
          <a:chOff x="0" y="0"/>
          <a:chExt cx="0" cy="0"/>
        </a:xfrm>
      </p:grpSpPr>
      <p:sp>
        <p:nvSpPr>
          <p:cNvPr id="647" name="Google Shape;647;p8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8" name="Google Shape;648;p8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49" name="Google Shape;649;p8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650" name="Google Shape;650;p81"/>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Now, you know how to create and use objects in your code. So, it’s time to get introduced to constructors, which will help you create classes in a more efficient way.</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651" name="Google Shape;651;p81" descr="Young programmers coding a new project sitting on big laptop with command line. Flat vector illustration of young programmer using programmimg skills. Laptop screen with program code"/>
          <p:cNvPicPr preferRelativeResize="0"/>
          <p:nvPr/>
        </p:nvPicPr>
        <p:blipFill rotWithShape="1">
          <a:blip r:embed="rId3">
            <a:alphaModFix/>
          </a:blip>
          <a:srcRect/>
          <a:stretch/>
        </p:blipFill>
        <p:spPr>
          <a:xfrm>
            <a:off x="3089525" y="2497375"/>
            <a:ext cx="3191175" cy="2249525"/>
          </a:xfrm>
          <a:prstGeom prst="rect">
            <a:avLst/>
          </a:prstGeom>
          <a:noFill/>
          <a:ln>
            <a:noFill/>
          </a:ln>
        </p:spPr>
      </p:pic>
      <p:sp>
        <p:nvSpPr>
          <p:cNvPr id="652" name="Google Shape;652;p8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Constructor</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6"/>
        <p:cNvGrpSpPr/>
        <p:nvPr/>
      </p:nvGrpSpPr>
      <p:grpSpPr>
        <a:xfrm>
          <a:off x="0" y="0"/>
          <a:ext cx="0" cy="0"/>
          <a:chOff x="0" y="0"/>
          <a:chExt cx="0" cy="0"/>
        </a:xfrm>
      </p:grpSpPr>
      <p:sp>
        <p:nvSpPr>
          <p:cNvPr id="657" name="Google Shape;657;p8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8" name="Google Shape;658;p8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59" name="Google Shape;659;p8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Constructor</a:t>
            </a:r>
            <a:endParaRPr sz="3000" b="1" i="0" u="none" strike="noStrike" cap="none">
              <a:solidFill>
                <a:srgbClr val="FFFFFF"/>
              </a:solidFill>
              <a:latin typeface="Calibri"/>
              <a:ea typeface="Calibri"/>
              <a:cs typeface="Calibri"/>
              <a:sym typeface="Calibri"/>
            </a:endParaRPr>
          </a:p>
        </p:txBody>
      </p:sp>
      <p:sp>
        <p:nvSpPr>
          <p:cNvPr id="660" name="Google Shape;660;p82"/>
          <p:cNvSpPr txBox="1"/>
          <p:nvPr/>
        </p:nvSpPr>
        <p:spPr>
          <a:xfrm>
            <a:off x="507300" y="8395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What is a Constructor?</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Constructor is a </a:t>
            </a:r>
            <a:r>
              <a:rPr lang="en" sz="2400" b="1" i="0" u="none" strike="noStrike" cap="none">
                <a:solidFill>
                  <a:srgbClr val="000000"/>
                </a:solidFill>
                <a:latin typeface="Calibri"/>
                <a:ea typeface="Calibri"/>
                <a:cs typeface="Calibri"/>
                <a:sym typeface="Calibri"/>
              </a:rPr>
              <a:t>special type of method </a:t>
            </a:r>
            <a:r>
              <a:rPr lang="en" sz="2400" b="0" i="0" u="none" strike="noStrike" cap="none">
                <a:solidFill>
                  <a:srgbClr val="000000"/>
                </a:solidFill>
                <a:latin typeface="Calibri"/>
                <a:ea typeface="Calibri"/>
                <a:cs typeface="Calibri"/>
                <a:sym typeface="Calibri"/>
              </a:rPr>
              <a:t>used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to </a:t>
            </a:r>
            <a:r>
              <a:rPr lang="en" sz="2400" b="1" i="0" u="none" strike="noStrike" cap="none">
                <a:solidFill>
                  <a:srgbClr val="000000"/>
                </a:solidFill>
                <a:latin typeface="Calibri"/>
                <a:ea typeface="Calibri"/>
                <a:cs typeface="Calibri"/>
                <a:sym typeface="Calibri"/>
              </a:rPr>
              <a:t>initialize an object </a:t>
            </a:r>
            <a:r>
              <a:rPr lang="en" sz="2400" b="0" i="0" u="none" strike="noStrike" cap="none">
                <a:solidFill>
                  <a:srgbClr val="000000"/>
                </a:solidFill>
                <a:latin typeface="Calibri"/>
                <a:ea typeface="Calibri"/>
                <a:cs typeface="Calibri"/>
                <a:sym typeface="Calibri"/>
              </a:rPr>
              <a:t>of a class and define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values of the instance variables of the object.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You can call a Java constructor </a:t>
            </a:r>
            <a:r>
              <a:rPr lang="en" sz="2400" b="1" i="0" u="none" strike="noStrike" cap="none">
                <a:solidFill>
                  <a:srgbClr val="000000"/>
                </a:solidFill>
                <a:latin typeface="Calibri"/>
                <a:ea typeface="Calibri"/>
                <a:cs typeface="Calibri"/>
                <a:sym typeface="Calibri"/>
              </a:rPr>
              <a:t>while creating </a:t>
            </a:r>
            <a:endParaRPr sz="2400" b="1"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a new object</a:t>
            </a:r>
            <a:r>
              <a:rPr lang="en" sz="2400" b="0" i="0" u="none" strike="noStrike" cap="none">
                <a:solidFill>
                  <a:srgbClr val="000000"/>
                </a:solidFill>
                <a:latin typeface="Calibri"/>
                <a:ea typeface="Calibri"/>
                <a:cs typeface="Calibri"/>
                <a:sym typeface="Calibri"/>
              </a:rPr>
              <a:t>. It constructs the values for the instance variables, i.e. provides data for the object. This is why it is known as a constructor.</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661" name="Google Shape;661;p82" descr="Initialize jean or denim emblem or badge background. Vector Illustration. Detailed."/>
          <p:cNvPicPr preferRelativeResize="0"/>
          <p:nvPr/>
        </p:nvPicPr>
        <p:blipFill rotWithShape="1">
          <a:blip r:embed="rId3">
            <a:alphaModFix/>
          </a:blip>
          <a:srcRect/>
          <a:stretch/>
        </p:blipFill>
        <p:spPr>
          <a:xfrm>
            <a:off x="6317275" y="1607550"/>
            <a:ext cx="2280725" cy="2354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5"/>
        <p:cNvGrpSpPr/>
        <p:nvPr/>
      </p:nvGrpSpPr>
      <p:grpSpPr>
        <a:xfrm>
          <a:off x="0" y="0"/>
          <a:ext cx="0" cy="0"/>
          <a:chOff x="0" y="0"/>
          <a:chExt cx="0" cy="0"/>
        </a:xfrm>
      </p:grpSpPr>
      <p:sp>
        <p:nvSpPr>
          <p:cNvPr id="666" name="Google Shape;666;p8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67" name="Google Shape;667;p8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68" name="Google Shape;668;p8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Constructor</a:t>
            </a:r>
            <a:endParaRPr sz="3000" b="1" i="0" u="none" strike="noStrike" cap="none">
              <a:solidFill>
                <a:srgbClr val="FFFFFF"/>
              </a:solidFill>
              <a:latin typeface="Calibri"/>
              <a:ea typeface="Calibri"/>
              <a:cs typeface="Calibri"/>
              <a:sym typeface="Calibri"/>
            </a:endParaRPr>
          </a:p>
        </p:txBody>
      </p:sp>
      <p:sp>
        <p:nvSpPr>
          <p:cNvPr id="669" name="Google Shape;669;p83"/>
          <p:cNvSpPr txBox="1"/>
          <p:nvPr/>
        </p:nvSpPr>
        <p:spPr>
          <a:xfrm>
            <a:off x="167175" y="1016275"/>
            <a:ext cx="8596200" cy="636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200"/>
              <a:buFont typeface="Arial"/>
              <a:buNone/>
            </a:pPr>
            <a:r>
              <a:rPr lang="en" sz="2200" b="0" i="0" u="none" strike="noStrike" cap="none">
                <a:solidFill>
                  <a:srgbClr val="000000"/>
                </a:solidFill>
                <a:latin typeface="Calibri"/>
                <a:ea typeface="Calibri"/>
                <a:cs typeface="Calibri"/>
                <a:sym typeface="Calibri"/>
              </a:rPr>
              <a:t> We see that everytime we are creating an object for</a:t>
            </a: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r>
              <a:rPr lang="en" sz="2200" b="0" i="0" u="none" strike="noStrike" cap="none">
                <a:solidFill>
                  <a:srgbClr val="000000"/>
                </a:solidFill>
                <a:latin typeface="Calibri"/>
                <a:ea typeface="Calibri"/>
                <a:cs typeface="Calibri"/>
                <a:sym typeface="Calibri"/>
              </a:rPr>
              <a:t> a class we have to do this laboursome activity of</a:t>
            </a: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r>
              <a:rPr lang="en" sz="2200" b="0" i="0" u="none" strike="noStrike" cap="none">
                <a:solidFill>
                  <a:srgbClr val="000000"/>
                </a:solidFill>
                <a:latin typeface="Calibri"/>
                <a:ea typeface="Calibri"/>
                <a:cs typeface="Calibri"/>
                <a:sym typeface="Calibri"/>
              </a:rPr>
              <a:t> initializing its variables to a particular value (like</a:t>
            </a: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r>
              <a:rPr lang="en" sz="2200" b="0" i="0" u="none" strike="noStrike" cap="none">
                <a:solidFill>
                  <a:srgbClr val="000000"/>
                </a:solidFill>
                <a:latin typeface="Calibri"/>
                <a:ea typeface="Calibri"/>
                <a:cs typeface="Calibri"/>
                <a:sym typeface="Calibri"/>
              </a:rPr>
              <a:t> radius here in the above example for Circle class).</a:t>
            </a: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 Here we are declaring three objects for Circle class and we have to initialize</a:t>
            </a:r>
            <a:endParaRPr sz="21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100" b="0" i="0" u="none" strike="noStrike" cap="none">
                <a:solidFill>
                  <a:schemeClr val="dk1"/>
                </a:solidFill>
                <a:latin typeface="Calibri"/>
                <a:ea typeface="Calibri"/>
                <a:cs typeface="Calibri"/>
                <a:sym typeface="Calibri"/>
              </a:rPr>
              <a:t> its radius everytime.</a:t>
            </a:r>
            <a:endParaRPr sz="2200" b="0" i="0" u="none" strike="noStrike" cap="none">
              <a:solidFill>
                <a:srgbClr val="000000"/>
              </a:solidFill>
              <a:latin typeface="Calibri"/>
              <a:ea typeface="Calibri"/>
              <a:cs typeface="Calibri"/>
              <a:sym typeface="Calibri"/>
            </a:endParaRPr>
          </a:p>
        </p:txBody>
      </p:sp>
      <p:pic>
        <p:nvPicPr>
          <p:cNvPr id="670" name="Google Shape;670;p83"/>
          <p:cNvPicPr preferRelativeResize="0"/>
          <p:nvPr/>
        </p:nvPicPr>
        <p:blipFill rotWithShape="1">
          <a:blip r:embed="rId3">
            <a:alphaModFix/>
          </a:blip>
          <a:srcRect/>
          <a:stretch/>
        </p:blipFill>
        <p:spPr>
          <a:xfrm>
            <a:off x="6404129" y="910125"/>
            <a:ext cx="2359250" cy="1924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4"/>
        <p:cNvGrpSpPr/>
        <p:nvPr/>
      </p:nvGrpSpPr>
      <p:grpSpPr>
        <a:xfrm>
          <a:off x="0" y="0"/>
          <a:ext cx="0" cy="0"/>
          <a:chOff x="0" y="0"/>
          <a:chExt cx="0" cy="0"/>
        </a:xfrm>
      </p:grpSpPr>
      <p:sp>
        <p:nvSpPr>
          <p:cNvPr id="675" name="Google Shape;675;p8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6" name="Google Shape;676;p8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77" name="Google Shape;677;p8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Constructor</a:t>
            </a:r>
            <a:endParaRPr sz="3000" b="1" i="0" u="none" strike="noStrike" cap="none">
              <a:solidFill>
                <a:srgbClr val="FFFFFF"/>
              </a:solidFill>
              <a:latin typeface="Calibri"/>
              <a:ea typeface="Calibri"/>
              <a:cs typeface="Calibri"/>
              <a:sym typeface="Calibri"/>
            </a:endParaRPr>
          </a:p>
        </p:txBody>
      </p:sp>
      <p:sp>
        <p:nvSpPr>
          <p:cNvPr id="678" name="Google Shape;678;p84"/>
          <p:cNvSpPr txBox="1"/>
          <p:nvPr/>
        </p:nvSpPr>
        <p:spPr>
          <a:xfrm>
            <a:off x="161100" y="421375"/>
            <a:ext cx="8596200" cy="636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The fact that we have to do this as 2 seperate instructions in our code to make our code particularly error prone but there can be an instance where you can forget to initialize the radius attribute of any object to a particular value. This is not desirable to us which makes this practice inefficient.</a:t>
            </a: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r>
              <a:rPr lang="en" sz="2100" b="0" i="0" u="none" strike="noStrike" cap="none">
                <a:solidFill>
                  <a:srgbClr val="000000"/>
                </a:solidFill>
                <a:latin typeface="Calibri"/>
                <a:ea typeface="Calibri"/>
                <a:cs typeface="Calibri"/>
                <a:sym typeface="Calibri"/>
              </a:rPr>
              <a:t>So we need to have some mechanism to ensure that any object creation out of a class is done using a safe and efficient mechanism.</a:t>
            </a:r>
            <a:endParaRPr sz="2100" b="0" i="0" u="none" strike="noStrike" cap="none">
              <a:solidFill>
                <a:srgbClr val="000000"/>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2"/>
        <p:cNvGrpSpPr/>
        <p:nvPr/>
      </p:nvGrpSpPr>
      <p:grpSpPr>
        <a:xfrm>
          <a:off x="0" y="0"/>
          <a:ext cx="0" cy="0"/>
          <a:chOff x="0" y="0"/>
          <a:chExt cx="0" cy="0"/>
        </a:xfrm>
      </p:grpSpPr>
      <p:sp>
        <p:nvSpPr>
          <p:cNvPr id="683" name="Google Shape;683;p85"/>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Constructor will initialize the value of Circle variable radius as soon as object of Circle class is created.</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So, there is no need to initialize the value of radius again and again when the object is created.</a:t>
            </a: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684" name="Google Shape;684;p8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5" name="Google Shape;685;p8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86" name="Google Shape;686;p8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687" name="Google Shape;687;p85"/>
          <p:cNvSpPr txBox="1"/>
          <p:nvPr/>
        </p:nvSpPr>
        <p:spPr>
          <a:xfrm>
            <a:off x="2702350" y="1908675"/>
            <a:ext cx="3643800" cy="37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4C1130"/>
                </a:solidFill>
                <a:latin typeface="Arial"/>
                <a:ea typeface="Arial"/>
                <a:cs typeface="Arial"/>
                <a:sym typeface="Arial"/>
              </a:rPr>
              <a:t>Constructor of class Circle</a:t>
            </a:r>
            <a:endParaRPr sz="1800" b="1" i="0" u="none" strike="noStrike" cap="none">
              <a:solidFill>
                <a:srgbClr val="4C1130"/>
              </a:solidFill>
              <a:latin typeface="Arial"/>
              <a:ea typeface="Arial"/>
              <a:cs typeface="Arial"/>
              <a:sym typeface="Arial"/>
            </a:endParaRPr>
          </a:p>
        </p:txBody>
      </p:sp>
      <p:sp>
        <p:nvSpPr>
          <p:cNvPr id="688" name="Google Shape;688;p8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Constructor</a:t>
            </a:r>
            <a:endParaRPr sz="3000" b="1" i="0" u="none" strike="noStrike" cap="none">
              <a:solidFill>
                <a:srgbClr val="FFFFFF"/>
              </a:solidFill>
              <a:latin typeface="Calibri"/>
              <a:ea typeface="Calibri"/>
              <a:cs typeface="Calibri"/>
              <a:sym typeface="Calibri"/>
            </a:endParaRPr>
          </a:p>
        </p:txBody>
      </p:sp>
      <p:pic>
        <p:nvPicPr>
          <p:cNvPr id="689" name="Google Shape;689;p85"/>
          <p:cNvPicPr preferRelativeResize="0"/>
          <p:nvPr/>
        </p:nvPicPr>
        <p:blipFill rotWithShape="1">
          <a:blip r:embed="rId3">
            <a:alphaModFix/>
          </a:blip>
          <a:srcRect l="11927" t="36574" r="72682" b="53012"/>
          <a:stretch/>
        </p:blipFill>
        <p:spPr>
          <a:xfrm>
            <a:off x="3265575" y="915774"/>
            <a:ext cx="2497950" cy="950225"/>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3"/>
        <p:cNvGrpSpPr/>
        <p:nvPr/>
      </p:nvGrpSpPr>
      <p:grpSpPr>
        <a:xfrm>
          <a:off x="0" y="0"/>
          <a:ext cx="0" cy="0"/>
          <a:chOff x="0" y="0"/>
          <a:chExt cx="0" cy="0"/>
        </a:xfrm>
      </p:grpSpPr>
      <p:sp>
        <p:nvSpPr>
          <p:cNvPr id="694" name="Google Shape;694;p86"/>
          <p:cNvSpPr txBox="1"/>
          <p:nvPr/>
        </p:nvSpPr>
        <p:spPr>
          <a:xfrm>
            <a:off x="649275" y="304410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Rather, the values for radius variable for different objects can be passed as  parameters while creating  the objects.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These values act as an argument to constructor method.</a:t>
            </a:r>
            <a:endParaRPr sz="2400" b="0" i="0" u="none" strike="noStrike" cap="none">
              <a:solidFill>
                <a:srgbClr val="000000"/>
              </a:solidFill>
              <a:latin typeface="Calibri"/>
              <a:ea typeface="Calibri"/>
              <a:cs typeface="Calibri"/>
              <a:sym typeface="Calibri"/>
            </a:endParaRPr>
          </a:p>
        </p:txBody>
      </p:sp>
      <p:sp>
        <p:nvSpPr>
          <p:cNvPr id="695" name="Google Shape;695;p8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6" name="Google Shape;696;p8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697" name="Google Shape;697;p8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698" name="Google Shape;698;p8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Constructor</a:t>
            </a:r>
            <a:endParaRPr sz="3000" b="1" i="0" u="none" strike="noStrike" cap="none">
              <a:solidFill>
                <a:srgbClr val="FFFFFF"/>
              </a:solidFill>
              <a:latin typeface="Calibri"/>
              <a:ea typeface="Calibri"/>
              <a:cs typeface="Calibri"/>
              <a:sym typeface="Calibri"/>
            </a:endParaRPr>
          </a:p>
        </p:txBody>
      </p:sp>
      <p:pic>
        <p:nvPicPr>
          <p:cNvPr id="699" name="Google Shape;699;p86"/>
          <p:cNvPicPr preferRelativeResize="0"/>
          <p:nvPr/>
        </p:nvPicPr>
        <p:blipFill rotWithShape="1">
          <a:blip r:embed="rId3">
            <a:alphaModFix/>
          </a:blip>
          <a:srcRect l="12351" t="37103" r="55000" b="39753"/>
          <a:stretch/>
        </p:blipFill>
        <p:spPr>
          <a:xfrm>
            <a:off x="2178550" y="789875"/>
            <a:ext cx="4955950" cy="1975250"/>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2"/>
        <p:cNvGrpSpPr/>
        <p:nvPr/>
      </p:nvGrpSpPr>
      <p:grpSpPr>
        <a:xfrm>
          <a:off x="0" y="0"/>
          <a:ext cx="0" cy="0"/>
          <a:chOff x="0" y="0"/>
          <a:chExt cx="0" cy="0"/>
        </a:xfrm>
      </p:grpSpPr>
      <p:sp>
        <p:nvSpPr>
          <p:cNvPr id="163" name="Google Shape;163;p3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4" name="Google Shape;164;p33"/>
          <p:cNvSpPr txBox="1"/>
          <p:nvPr/>
        </p:nvSpPr>
        <p:spPr>
          <a:xfrm>
            <a:off x="124025" y="2514575"/>
            <a:ext cx="87252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p:txBody>
      </p:sp>
      <p:sp>
        <p:nvSpPr>
          <p:cNvPr id="165" name="Google Shape;165;p3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6" name="Google Shape;166;p3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167" name="Google Shape;167;p3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OOPs</a:t>
            </a:r>
            <a:endParaRPr sz="3000" b="1" i="0" u="none" strike="noStrike" cap="none">
              <a:solidFill>
                <a:srgbClr val="FFFFFF"/>
              </a:solidFill>
              <a:latin typeface="Calibri"/>
              <a:ea typeface="Calibri"/>
              <a:cs typeface="Calibri"/>
              <a:sym typeface="Calibri"/>
            </a:endParaRPr>
          </a:p>
        </p:txBody>
      </p:sp>
      <p:sp>
        <p:nvSpPr>
          <p:cNvPr id="168" name="Google Shape;168;p33"/>
          <p:cNvSpPr txBox="1"/>
          <p:nvPr/>
        </p:nvSpPr>
        <p:spPr>
          <a:xfrm>
            <a:off x="223100" y="3617025"/>
            <a:ext cx="8823000" cy="1140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200"/>
              <a:buFont typeface="Arial"/>
              <a:buNone/>
            </a:pPr>
            <a:endParaRPr sz="22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000"/>
              <a:buFont typeface="Arial"/>
              <a:buNone/>
            </a:pPr>
            <a:r>
              <a:rPr lang="en" sz="2000" b="0" i="0" u="none" strike="noStrike" cap="none">
                <a:solidFill>
                  <a:srgbClr val="000000"/>
                </a:solidFill>
                <a:latin typeface="Arial"/>
                <a:ea typeface="Arial"/>
                <a:cs typeface="Arial"/>
                <a:sym typeface="Arial"/>
              </a:rPr>
              <a:t>The ans is NO. Instead of writing the codes separately one team will write the code which can be used by other teams.</a:t>
            </a:r>
            <a:r>
              <a:rPr lang="en" sz="1200" b="0" i="0" u="none" strike="noStrike" cap="none">
                <a:solidFill>
                  <a:srgbClr val="000000"/>
                </a:solidFill>
                <a:latin typeface="Arial"/>
                <a:ea typeface="Arial"/>
                <a:cs typeface="Arial"/>
                <a:sym typeface="Arial"/>
              </a:rPr>
              <a:t>.</a:t>
            </a: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169" name="Google Shape;169;p33"/>
          <p:cNvPicPr preferRelativeResize="0"/>
          <p:nvPr/>
        </p:nvPicPr>
        <p:blipFill rotWithShape="1">
          <a:blip r:embed="rId3">
            <a:alphaModFix/>
          </a:blip>
          <a:srcRect t="871"/>
          <a:stretch/>
        </p:blipFill>
        <p:spPr>
          <a:xfrm>
            <a:off x="681675" y="636900"/>
            <a:ext cx="7609899" cy="32086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3"/>
        <p:cNvGrpSpPr/>
        <p:nvPr/>
      </p:nvGrpSpPr>
      <p:grpSpPr>
        <a:xfrm>
          <a:off x="0" y="0"/>
          <a:ext cx="0" cy="0"/>
          <a:chOff x="0" y="0"/>
          <a:chExt cx="0" cy="0"/>
        </a:xfrm>
      </p:grpSpPr>
      <p:sp>
        <p:nvSpPr>
          <p:cNvPr id="704" name="Google Shape;704;p87"/>
          <p:cNvSpPr txBox="1"/>
          <p:nvPr/>
        </p:nvSpPr>
        <p:spPr>
          <a:xfrm>
            <a:off x="507300" y="7401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this Keyword</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a:t>
            </a:r>
            <a:r>
              <a:rPr lang="en" sz="2400" b="1" i="0" u="none" strike="noStrike" cap="none">
                <a:solidFill>
                  <a:srgbClr val="000000"/>
                </a:solidFill>
                <a:latin typeface="Calibri"/>
                <a:ea typeface="Calibri"/>
                <a:cs typeface="Calibri"/>
                <a:sym typeface="Calibri"/>
              </a:rPr>
              <a:t> 'this' </a:t>
            </a:r>
            <a:r>
              <a:rPr lang="en" sz="2400" b="0" i="0" u="none" strike="noStrike" cap="none">
                <a:solidFill>
                  <a:srgbClr val="000000"/>
                </a:solidFill>
                <a:latin typeface="Calibri"/>
                <a:ea typeface="Calibri"/>
                <a:cs typeface="Calibri"/>
                <a:sym typeface="Calibri"/>
              </a:rPr>
              <a:t>keyword is often used in classes to </a:t>
            </a:r>
            <a:r>
              <a:rPr lang="en" sz="2400" b="1" i="0" u="none" strike="noStrike" cap="none">
                <a:solidFill>
                  <a:srgbClr val="000000"/>
                </a:solidFill>
                <a:latin typeface="Calibri"/>
                <a:ea typeface="Calibri"/>
                <a:cs typeface="Calibri"/>
                <a:sym typeface="Calibri"/>
              </a:rPr>
              <a:t>refer to instance variables</a:t>
            </a: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 'this' keyword is used to </a:t>
            </a:r>
            <a:r>
              <a:rPr lang="en" sz="2400" b="1" i="0" u="none" strike="noStrike" cap="none">
                <a:solidFill>
                  <a:srgbClr val="000000"/>
                </a:solidFill>
                <a:latin typeface="Calibri"/>
                <a:ea typeface="Calibri"/>
                <a:cs typeface="Calibri"/>
                <a:sym typeface="Calibri"/>
              </a:rPr>
              <a:t>distinguish the instance variables from parameters </a:t>
            </a:r>
            <a:r>
              <a:rPr lang="en" sz="2400" b="0" i="0" u="none" strike="noStrike" cap="none">
                <a:solidFill>
                  <a:srgbClr val="000000"/>
                </a:solidFill>
                <a:latin typeface="Calibri"/>
                <a:ea typeface="Calibri"/>
                <a:cs typeface="Calibri"/>
                <a:sym typeface="Calibri"/>
              </a:rPr>
              <a:t>that have the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names as the instance variable,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and makes declaring of a constructor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easier.</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705" name="Google Shape;705;p8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6" name="Google Shape;706;p8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07" name="Google Shape;707;p8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this Keyword</a:t>
            </a:r>
            <a:endParaRPr sz="3000" b="1" i="0" u="none" strike="noStrike" cap="none">
              <a:solidFill>
                <a:srgbClr val="FFFFFF"/>
              </a:solidFill>
              <a:latin typeface="Calibri"/>
              <a:ea typeface="Calibri"/>
              <a:cs typeface="Calibri"/>
              <a:sym typeface="Calibri"/>
            </a:endParaRPr>
          </a:p>
        </p:txBody>
      </p:sp>
      <p:pic>
        <p:nvPicPr>
          <p:cNvPr id="708" name="Google Shape;708;p87"/>
          <p:cNvPicPr preferRelativeResize="0"/>
          <p:nvPr/>
        </p:nvPicPr>
        <p:blipFill rotWithShape="1">
          <a:blip r:embed="rId3">
            <a:alphaModFix/>
          </a:blip>
          <a:srcRect l="12198" t="37503" r="68554" b="50106"/>
          <a:stretch/>
        </p:blipFill>
        <p:spPr>
          <a:xfrm>
            <a:off x="5329874" y="3408399"/>
            <a:ext cx="3495099" cy="1264825"/>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2"/>
        <p:cNvGrpSpPr/>
        <p:nvPr/>
      </p:nvGrpSpPr>
      <p:grpSpPr>
        <a:xfrm>
          <a:off x="0" y="0"/>
          <a:ext cx="0" cy="0"/>
          <a:chOff x="0" y="0"/>
          <a:chExt cx="0" cy="0"/>
        </a:xfrm>
      </p:grpSpPr>
      <p:sp>
        <p:nvSpPr>
          <p:cNvPr id="713" name="Google Shape;713;p88"/>
          <p:cNvSpPr txBox="1"/>
          <p:nvPr/>
        </p:nvSpPr>
        <p:spPr>
          <a:xfrm>
            <a:off x="507300" y="10681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 'this' keyword is used to refer to the current class instance variable. If there is ambiguity between the instance variables and parameters, this keyword resolves the problem.</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For example, if there is an instance variable named name declared inside a class, it can be referred to as this.name in all the methods within that class.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714" name="Google Shape;714;p8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5" name="Google Shape;715;p8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16" name="Google Shape;716;p8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717" name="Google Shape;717;p8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this Keyword</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1"/>
        <p:cNvGrpSpPr/>
        <p:nvPr/>
      </p:nvGrpSpPr>
      <p:grpSpPr>
        <a:xfrm>
          <a:off x="0" y="0"/>
          <a:ext cx="0" cy="0"/>
          <a:chOff x="0" y="0"/>
          <a:chExt cx="0" cy="0"/>
        </a:xfrm>
      </p:grpSpPr>
      <p:sp>
        <p:nvSpPr>
          <p:cNvPr id="722" name="Google Shape;722;p89"/>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Even if there is no ambiguity, there is no harm in using this operator whenever you want to use the instance variables.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this.radius refers to the instance variable of class Circle.</a:t>
            </a:r>
            <a:endParaRPr sz="2400" b="0" i="0" u="none" strike="noStrike" cap="none">
              <a:solidFill>
                <a:srgbClr val="000000"/>
              </a:solidFill>
              <a:latin typeface="Calibri"/>
              <a:ea typeface="Calibri"/>
              <a:cs typeface="Calibri"/>
              <a:sym typeface="Calibri"/>
            </a:endParaRPr>
          </a:p>
        </p:txBody>
      </p:sp>
      <p:sp>
        <p:nvSpPr>
          <p:cNvPr id="723" name="Google Shape;723;p8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4" name="Google Shape;724;p8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25" name="Google Shape;725;p8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726" name="Google Shape;726;p8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this Keyword</a:t>
            </a:r>
            <a:endParaRPr sz="3000" b="1" i="0" u="none" strike="noStrike" cap="none">
              <a:solidFill>
                <a:srgbClr val="FFFFFF"/>
              </a:solidFill>
              <a:latin typeface="Calibri"/>
              <a:ea typeface="Calibri"/>
              <a:cs typeface="Calibri"/>
              <a:sym typeface="Calibri"/>
            </a:endParaRPr>
          </a:p>
        </p:txBody>
      </p:sp>
      <p:pic>
        <p:nvPicPr>
          <p:cNvPr id="727" name="Google Shape;727;p89"/>
          <p:cNvPicPr preferRelativeResize="0"/>
          <p:nvPr/>
        </p:nvPicPr>
        <p:blipFill rotWithShape="1">
          <a:blip r:embed="rId3">
            <a:alphaModFix/>
          </a:blip>
          <a:srcRect l="11519" t="38064" r="56491" b="50001"/>
          <a:stretch/>
        </p:blipFill>
        <p:spPr>
          <a:xfrm>
            <a:off x="1616750" y="2106976"/>
            <a:ext cx="5554474" cy="1165025"/>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1"/>
        <p:cNvGrpSpPr/>
        <p:nvPr/>
      </p:nvGrpSpPr>
      <p:grpSpPr>
        <a:xfrm>
          <a:off x="0" y="0"/>
          <a:ext cx="0" cy="0"/>
          <a:chOff x="0" y="0"/>
          <a:chExt cx="0" cy="0"/>
        </a:xfrm>
      </p:grpSpPr>
      <p:sp>
        <p:nvSpPr>
          <p:cNvPr id="732" name="Google Shape;732;p9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3" name="Google Shape;733;p9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34" name="Google Shape;734;p9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Types of Constructors</a:t>
            </a:r>
            <a:endParaRPr sz="3000" b="1" i="0" u="none" strike="noStrike" cap="none">
              <a:solidFill>
                <a:srgbClr val="FFFFFF"/>
              </a:solidFill>
              <a:latin typeface="Calibri"/>
              <a:ea typeface="Calibri"/>
              <a:cs typeface="Calibri"/>
              <a:sym typeface="Calibri"/>
            </a:endParaRPr>
          </a:p>
        </p:txBody>
      </p:sp>
      <p:sp>
        <p:nvSpPr>
          <p:cNvPr id="735" name="Google Shape;735;p90"/>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Types of Constructors</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Constructors are of two types: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Parameterized constructor</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Default constructor</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 </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p:txBody>
      </p:sp>
      <p:pic>
        <p:nvPicPr>
          <p:cNvPr id="736" name="Google Shape;736;p90" descr="Man is sitting on the big laptop and working. Flat modern illustration of young programmer coding a new project using computer"/>
          <p:cNvPicPr preferRelativeResize="0"/>
          <p:nvPr/>
        </p:nvPicPr>
        <p:blipFill rotWithShape="1">
          <a:blip r:embed="rId3">
            <a:alphaModFix/>
          </a:blip>
          <a:srcRect/>
          <a:stretch/>
        </p:blipFill>
        <p:spPr>
          <a:xfrm>
            <a:off x="5108775" y="1784700"/>
            <a:ext cx="3413025" cy="27361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0"/>
        <p:cNvGrpSpPr/>
        <p:nvPr/>
      </p:nvGrpSpPr>
      <p:grpSpPr>
        <a:xfrm>
          <a:off x="0" y="0"/>
          <a:ext cx="0" cy="0"/>
          <a:chOff x="0" y="0"/>
          <a:chExt cx="0" cy="0"/>
        </a:xfrm>
      </p:grpSpPr>
      <p:sp>
        <p:nvSpPr>
          <p:cNvPr id="741" name="Google Shape;741;p91"/>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Parameterized Constructor</a:t>
            </a: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 constructor that has parameters is known as a parameterized constructor. A parameterized constructor is used to assign different values to the instance variables of distinct objects.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742" name="Google Shape;742;p9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3" name="Google Shape;743;p9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44" name="Google Shape;744;p9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745" name="Google Shape;745;p91"/>
          <p:cNvSpPr/>
          <p:nvPr/>
        </p:nvSpPr>
        <p:spPr>
          <a:xfrm>
            <a:off x="653475" y="3616600"/>
            <a:ext cx="7774416" cy="65317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class name(___ , ___, .....)</a:t>
            </a:r>
          </a:p>
        </p:txBody>
      </p:sp>
      <p:sp>
        <p:nvSpPr>
          <p:cNvPr id="746" name="Google Shape;746;p9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Types of Constructors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0"/>
        <p:cNvGrpSpPr/>
        <p:nvPr/>
      </p:nvGrpSpPr>
      <p:grpSpPr>
        <a:xfrm>
          <a:off x="0" y="0"/>
          <a:ext cx="0" cy="0"/>
          <a:chOff x="0" y="0"/>
          <a:chExt cx="0" cy="0"/>
        </a:xfrm>
      </p:grpSpPr>
      <p:sp>
        <p:nvSpPr>
          <p:cNvPr id="751" name="Google Shape;751;p92"/>
          <p:cNvSpPr txBox="1"/>
          <p:nvPr/>
        </p:nvSpPr>
        <p:spPr>
          <a:xfrm>
            <a:off x="507300" y="8395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Default Constructor</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 constructor that has no parameter and does nothing apart from creating a new object is known as a default constructor.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It is a method that need not be declared if there is no parameterized constructor. The compiler will declare it itself whenever the object for that class is created.</a:t>
            </a:r>
            <a:endParaRPr sz="2400" b="0" i="0" u="none" strike="noStrike" cap="none">
              <a:solidFill>
                <a:srgbClr val="000000"/>
              </a:solidFill>
              <a:latin typeface="Calibri"/>
              <a:ea typeface="Calibri"/>
              <a:cs typeface="Calibri"/>
              <a:sym typeface="Calibri"/>
            </a:endParaRPr>
          </a:p>
        </p:txBody>
      </p:sp>
      <p:sp>
        <p:nvSpPr>
          <p:cNvPr id="752" name="Google Shape;752;p9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3" name="Google Shape;753;p9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54" name="Google Shape;754;p9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755" name="Google Shape;755;p92"/>
          <p:cNvSpPr/>
          <p:nvPr/>
        </p:nvSpPr>
        <p:spPr>
          <a:xfrm>
            <a:off x="1561650" y="2811775"/>
            <a:ext cx="5651656" cy="82140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class name( )</a:t>
            </a:r>
          </a:p>
        </p:txBody>
      </p:sp>
      <p:sp>
        <p:nvSpPr>
          <p:cNvPr id="756" name="Google Shape;756;p9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Types of Constructors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0"/>
        <p:cNvGrpSpPr/>
        <p:nvPr/>
      </p:nvGrpSpPr>
      <p:grpSpPr>
        <a:xfrm>
          <a:off x="0" y="0"/>
          <a:ext cx="0" cy="0"/>
          <a:chOff x="0" y="0"/>
          <a:chExt cx="0" cy="0"/>
        </a:xfrm>
      </p:grpSpPr>
      <p:sp>
        <p:nvSpPr>
          <p:cNvPr id="761" name="Google Shape;761;p9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2" name="Google Shape;762;p9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3" name="Google Shape;763;p9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764" name="Google Shape;764;p93"/>
          <p:cNvSpPr txBox="1"/>
          <p:nvPr/>
        </p:nvSpPr>
        <p:spPr>
          <a:xfrm>
            <a:off x="507300" y="835750"/>
            <a:ext cx="8063700" cy="3886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You can also declare it yourself and leave it  empty in case of a declaration of other  parameterized constructors.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When an object will be created with no parameters, then this default constructor will be called and the value of instance variable radius will be zero.</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765" name="Google Shape;765;p9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Types of Constructors</a:t>
            </a:r>
            <a:endParaRPr sz="3000" b="1" i="0" u="none" strike="noStrike" cap="none">
              <a:solidFill>
                <a:srgbClr val="FFFFFF"/>
              </a:solidFill>
              <a:latin typeface="Calibri"/>
              <a:ea typeface="Calibri"/>
              <a:cs typeface="Calibri"/>
              <a:sym typeface="Calibri"/>
            </a:endParaRPr>
          </a:p>
        </p:txBody>
      </p:sp>
      <p:pic>
        <p:nvPicPr>
          <p:cNvPr id="766" name="Google Shape;766;p93"/>
          <p:cNvPicPr preferRelativeResize="0"/>
          <p:nvPr/>
        </p:nvPicPr>
        <p:blipFill rotWithShape="1">
          <a:blip r:embed="rId3">
            <a:alphaModFix/>
          </a:blip>
          <a:srcRect l="11520" t="31847" r="70994" b="50106"/>
          <a:stretch/>
        </p:blipFill>
        <p:spPr>
          <a:xfrm>
            <a:off x="2799075" y="1879650"/>
            <a:ext cx="3099649" cy="1798401"/>
          </a:xfrm>
          <a:prstGeom prst="rect">
            <a:avLst/>
          </a:prstGeom>
          <a:noFill/>
          <a:ln w="38100" cap="flat" cmpd="sng">
            <a:solidFill>
              <a:srgbClr val="0000FF"/>
            </a:solidFill>
            <a:prstDash val="solid"/>
            <a:round/>
            <a:headEnd type="none" w="sm" len="sm"/>
            <a:tailEnd type="none" w="sm" len="sm"/>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7"/>
        <p:cNvGrpSpPr/>
        <p:nvPr/>
      </p:nvGrpSpPr>
      <p:grpSpPr>
        <a:xfrm>
          <a:off x="0" y="0"/>
          <a:ext cx="0" cy="0"/>
          <a:chOff x="0" y="0"/>
          <a:chExt cx="0" cy="0"/>
        </a:xfrm>
      </p:grpSpPr>
      <p:sp>
        <p:nvSpPr>
          <p:cNvPr id="158" name="Google Shape;158;p33"/>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Time to learn about two important keywords while programming in Java - </a:t>
            </a:r>
            <a:r>
              <a:rPr lang="en" sz="2400" b="0" i="0" u="none" strike="noStrike" cap="none">
                <a:solidFill>
                  <a:srgbClr val="000000"/>
                </a:solidFill>
                <a:highlight>
                  <a:srgbClr val="FFFF00"/>
                </a:highlight>
                <a:latin typeface="Calibri"/>
                <a:ea typeface="Calibri"/>
                <a:cs typeface="Calibri"/>
                <a:sym typeface="Calibri"/>
              </a:rPr>
              <a:t>static</a:t>
            </a:r>
            <a:r>
              <a:rPr lang="en" sz="2400" b="0" i="0" u="none" strike="noStrike" cap="none">
                <a:solidFill>
                  <a:srgbClr val="000000"/>
                </a:solidFill>
                <a:latin typeface="Calibri"/>
                <a:ea typeface="Calibri"/>
                <a:cs typeface="Calibri"/>
                <a:sym typeface="Calibri"/>
              </a:rPr>
              <a:t> and </a:t>
            </a:r>
            <a:r>
              <a:rPr lang="en" sz="2400" b="0" i="0" u="none" strike="noStrike" cap="none">
                <a:solidFill>
                  <a:srgbClr val="000000"/>
                </a:solidFill>
                <a:highlight>
                  <a:srgbClr val="FFFF00"/>
                </a:highlight>
                <a:latin typeface="Calibri"/>
                <a:ea typeface="Calibri"/>
                <a:cs typeface="Calibri"/>
                <a:sym typeface="Calibri"/>
              </a:rPr>
              <a:t>final</a:t>
            </a: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They are very helpful in making your program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more safe and memory efficient.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59" name="Google Shape;159;p3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0" name="Google Shape;160;p3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1" name="Google Shape;161;p33"/>
          <p:cNvSpPr txBox="1"/>
          <p:nvPr/>
        </p:nvSpPr>
        <p:spPr>
          <a:xfrm>
            <a:off x="507300" y="14350"/>
            <a:ext cx="66192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static &amp; final Keyword</a:t>
            </a:r>
            <a:endParaRPr sz="3000" b="1" i="0" u="none" strike="noStrike" cap="none">
              <a:solidFill>
                <a:srgbClr val="FFFFFF"/>
              </a:solidFill>
              <a:latin typeface="Calibri"/>
              <a:ea typeface="Calibri"/>
              <a:cs typeface="Calibri"/>
              <a:sym typeface="Calibri"/>
            </a:endParaRPr>
          </a:p>
        </p:txBody>
      </p:sp>
      <p:pic>
        <p:nvPicPr>
          <p:cNvPr id="162" name="Google Shape;162;p33" descr="Tick mark approved icon vector on white background"/>
          <p:cNvPicPr preferRelativeResize="0"/>
          <p:nvPr/>
        </p:nvPicPr>
        <p:blipFill rotWithShape="1">
          <a:blip r:embed="rId3">
            <a:alphaModFix/>
          </a:blip>
          <a:srcRect/>
          <a:stretch/>
        </p:blipFill>
        <p:spPr>
          <a:xfrm>
            <a:off x="6461090" y="2157075"/>
            <a:ext cx="2484260" cy="2565000"/>
          </a:xfrm>
          <a:prstGeom prst="rect">
            <a:avLst/>
          </a:prstGeom>
          <a:noFill/>
          <a:ln>
            <a:noFill/>
          </a:ln>
        </p:spPr>
      </p:pic>
    </p:spTree>
    <p:extLst>
      <p:ext uri="{BB962C8B-B14F-4D97-AF65-F5344CB8AC3E}">
        <p14:creationId xmlns:p14="http://schemas.microsoft.com/office/powerpoint/2010/main" val="4215746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6"/>
        <p:cNvGrpSpPr/>
        <p:nvPr/>
      </p:nvGrpSpPr>
      <p:grpSpPr>
        <a:xfrm>
          <a:off x="0" y="0"/>
          <a:ext cx="0" cy="0"/>
          <a:chOff x="0" y="0"/>
          <a:chExt cx="0" cy="0"/>
        </a:xfrm>
      </p:grpSpPr>
      <p:sp>
        <p:nvSpPr>
          <p:cNvPr id="167" name="Google Shape;167;p34"/>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Static Variable</a:t>
            </a: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Variables declared as static are known as static variables. Static variable is used while referring to the common property of all the objects of the class.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 static variable is allocated memory only once,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at the time of loading a class.</a:t>
            </a:r>
            <a:endParaRPr sz="2400" b="0" i="0" u="none" strike="noStrike" cap="none">
              <a:solidFill>
                <a:srgbClr val="000000"/>
              </a:solidFill>
              <a:latin typeface="Calibri"/>
              <a:ea typeface="Calibri"/>
              <a:cs typeface="Calibri"/>
              <a:sym typeface="Calibri"/>
            </a:endParaRPr>
          </a:p>
        </p:txBody>
      </p:sp>
      <p:sp>
        <p:nvSpPr>
          <p:cNvPr id="168" name="Google Shape;168;p3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69" name="Google Shape;169;p3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0" name="Google Shape;170;p3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171" name="Google Shape;171;p34" descr="save icon - computer symbol - memory storage - information disc"/>
          <p:cNvPicPr preferRelativeResize="0"/>
          <p:nvPr/>
        </p:nvPicPr>
        <p:blipFill rotWithShape="1">
          <a:blip r:embed="rId3">
            <a:alphaModFix/>
          </a:blip>
          <a:srcRect/>
          <a:stretch/>
        </p:blipFill>
        <p:spPr>
          <a:xfrm>
            <a:off x="6987550" y="2714275"/>
            <a:ext cx="1797475" cy="1935750"/>
          </a:xfrm>
          <a:prstGeom prst="rect">
            <a:avLst/>
          </a:prstGeom>
          <a:noFill/>
          <a:ln>
            <a:noFill/>
          </a:ln>
        </p:spPr>
      </p:pic>
      <p:sp>
        <p:nvSpPr>
          <p:cNvPr id="172" name="Google Shape;172;p3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Static Keyword</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9274578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5"/>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For example, university name for students in the Student class for an information management system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of a university.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Static variables are useful if you need to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share the same set of information across all objects of a class, such as the University name in our example.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78" name="Google Shape;178;p3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9" name="Google Shape;179;p3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0" name="Google Shape;180;p3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Static Keyword</a:t>
            </a:r>
            <a:endParaRPr sz="3000" b="1" i="0" u="none" strike="noStrike" cap="none">
              <a:solidFill>
                <a:srgbClr val="FFFFFF"/>
              </a:solidFill>
              <a:latin typeface="Calibri"/>
              <a:ea typeface="Calibri"/>
              <a:cs typeface="Calibri"/>
              <a:sym typeface="Calibri"/>
            </a:endParaRPr>
          </a:p>
        </p:txBody>
      </p:sp>
      <p:pic>
        <p:nvPicPr>
          <p:cNvPr id="181" name="Google Shape;181;p35" descr="Tablet with bookshelves and students searching and reading information. Digital learning, online database, content storing and searching, ebooks concept, violet palette. Vector isolated illustration."/>
          <p:cNvPicPr preferRelativeResize="0"/>
          <p:nvPr/>
        </p:nvPicPr>
        <p:blipFill rotWithShape="1">
          <a:blip r:embed="rId3">
            <a:alphaModFix/>
          </a:blip>
          <a:srcRect/>
          <a:stretch/>
        </p:blipFill>
        <p:spPr>
          <a:xfrm>
            <a:off x="5756325" y="1470900"/>
            <a:ext cx="2871251" cy="2009875"/>
          </a:xfrm>
          <a:prstGeom prst="rect">
            <a:avLst/>
          </a:prstGeom>
          <a:noFill/>
          <a:ln>
            <a:noFill/>
          </a:ln>
        </p:spPr>
      </p:pic>
    </p:spTree>
    <p:extLst>
      <p:ext uri="{BB962C8B-B14F-4D97-AF65-F5344CB8AC3E}">
        <p14:creationId xmlns:p14="http://schemas.microsoft.com/office/powerpoint/2010/main" val="1215307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3"/>
        <p:cNvGrpSpPr/>
        <p:nvPr/>
      </p:nvGrpSpPr>
      <p:grpSpPr>
        <a:xfrm>
          <a:off x="0" y="0"/>
          <a:ext cx="0" cy="0"/>
          <a:chOff x="0" y="0"/>
          <a:chExt cx="0" cy="0"/>
        </a:xfrm>
      </p:grpSpPr>
      <p:sp>
        <p:nvSpPr>
          <p:cNvPr id="174" name="Google Shape;174;p3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5" name="Google Shape;175;p34"/>
          <p:cNvSpPr txBox="1"/>
          <p:nvPr/>
        </p:nvSpPr>
        <p:spPr>
          <a:xfrm>
            <a:off x="408825" y="1523100"/>
            <a:ext cx="8014500" cy="2579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Now, it will be tedious to write separate codes for payment functionality in these three sub parts of the app. </a:t>
            </a:r>
            <a:endParaRPr sz="21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100" b="0" i="0" u="none" strike="noStrike" cap="none">
                <a:solidFill>
                  <a:schemeClr val="dk1"/>
                </a:solidFill>
                <a:latin typeface="Calibri"/>
                <a:ea typeface="Calibri"/>
                <a:cs typeface="Calibri"/>
                <a:sym typeface="Calibri"/>
              </a:rPr>
              <a:t>It will be easy if the code for payment functionality is written once and then used by different teams for their sub parts. </a:t>
            </a:r>
            <a:endParaRPr sz="21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1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p:txBody>
      </p:sp>
      <p:sp>
        <p:nvSpPr>
          <p:cNvPr id="176" name="Google Shape;176;p3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7" name="Google Shape;177;p3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OOPs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5"/>
        <p:cNvGrpSpPr/>
        <p:nvPr/>
      </p:nvGrpSpPr>
      <p:grpSpPr>
        <a:xfrm>
          <a:off x="0" y="0"/>
          <a:ext cx="0" cy="0"/>
          <a:chOff x="0" y="0"/>
          <a:chExt cx="0" cy="0"/>
        </a:xfrm>
      </p:grpSpPr>
      <p:sp>
        <p:nvSpPr>
          <p:cNvPr id="186" name="Google Shape;186;p36"/>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Static Methods</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Methods declared as static are known as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static methods. A static method belongs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to the class, rather than object of a class. </a:t>
            </a:r>
            <a:endParaRPr sz="2400" b="0" i="0" u="none" strike="noStrike" cap="none">
              <a:solidFill>
                <a:srgbClr val="000000"/>
              </a:solidFill>
              <a:latin typeface="Calibri"/>
              <a:ea typeface="Calibri"/>
              <a:cs typeface="Calibri"/>
              <a:sym typeface="Calibri"/>
            </a:endParaRPr>
          </a:p>
        </p:txBody>
      </p:sp>
      <p:sp>
        <p:nvSpPr>
          <p:cNvPr id="187" name="Google Shape;187;p3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8" name="Google Shape;188;p3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9" name="Google Shape;189;p3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190" name="Google Shape;190;p36" descr="the word of STATIC on building blocks concept"/>
          <p:cNvPicPr preferRelativeResize="0"/>
          <p:nvPr/>
        </p:nvPicPr>
        <p:blipFill rotWithShape="1">
          <a:blip r:embed="rId3">
            <a:alphaModFix/>
          </a:blip>
          <a:srcRect/>
          <a:stretch/>
        </p:blipFill>
        <p:spPr>
          <a:xfrm>
            <a:off x="5842425" y="1859100"/>
            <a:ext cx="2730775" cy="1960550"/>
          </a:xfrm>
          <a:prstGeom prst="rect">
            <a:avLst/>
          </a:prstGeom>
          <a:noFill/>
          <a:ln>
            <a:noFill/>
          </a:ln>
        </p:spPr>
      </p:pic>
      <p:sp>
        <p:nvSpPr>
          <p:cNvPr id="191" name="Google Shape;191;p3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Static Keyword</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40191758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5"/>
        <p:cNvGrpSpPr/>
        <p:nvPr/>
      </p:nvGrpSpPr>
      <p:grpSpPr>
        <a:xfrm>
          <a:off x="0" y="0"/>
          <a:ext cx="0" cy="0"/>
          <a:chOff x="0" y="0"/>
          <a:chExt cx="0" cy="0"/>
        </a:xfrm>
      </p:grpSpPr>
      <p:sp>
        <p:nvSpPr>
          <p:cNvPr id="196" name="Google Shape;196;p37"/>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It can be called without creating the object of the class, using </a:t>
            </a:r>
            <a:r>
              <a:rPr lang="en" sz="2400" b="1" i="0" u="none" strike="noStrike" cap="none">
                <a:solidFill>
                  <a:schemeClr val="dk1"/>
                </a:solidFill>
                <a:latin typeface="Calibri"/>
                <a:ea typeface="Calibri"/>
                <a:cs typeface="Calibri"/>
                <a:sym typeface="Calibri"/>
              </a:rPr>
              <a:t>ClassName.staticMethod( ) </a:t>
            </a:r>
            <a:r>
              <a:rPr lang="en" sz="2400" b="0" i="0" u="none" strike="noStrike" cap="none">
                <a:solidFill>
                  <a:schemeClr val="dk1"/>
                </a:solidFill>
                <a:latin typeface="Calibri"/>
                <a:ea typeface="Calibri"/>
                <a:cs typeface="Calibri"/>
                <a:sym typeface="Calibri"/>
              </a:rPr>
              <a:t>notation.</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Static methods cannot access non-static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variables, or call non-static methods. But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static methods can access any static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variable and change its value.</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97" name="Google Shape;197;p3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8" name="Google Shape;198;p3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9" name="Google Shape;199;p3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200" name="Google Shape;200;p37" descr="Software, web development, programming concept. People interacting with laptop,  charts and analyzing statistics. Technology process of Software development. Vector isometric illustration"/>
          <p:cNvPicPr preferRelativeResize="0"/>
          <p:nvPr/>
        </p:nvPicPr>
        <p:blipFill rotWithShape="1">
          <a:blip r:embed="rId3">
            <a:alphaModFix/>
          </a:blip>
          <a:srcRect/>
          <a:stretch/>
        </p:blipFill>
        <p:spPr>
          <a:xfrm>
            <a:off x="5756575" y="1762800"/>
            <a:ext cx="2765224" cy="2166100"/>
          </a:xfrm>
          <a:prstGeom prst="rect">
            <a:avLst/>
          </a:prstGeom>
          <a:noFill/>
          <a:ln>
            <a:noFill/>
          </a:ln>
        </p:spPr>
      </p:pic>
      <p:sp>
        <p:nvSpPr>
          <p:cNvPr id="201" name="Google Shape;201;p3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Static Keyword</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2687034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8"/>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07" name="Google Shape;207;p3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8" name="Google Shape;208;p3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09" name="Google Shape;209;p3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210" name="Google Shape;210;p38"/>
          <p:cNvPicPr preferRelativeResize="0"/>
          <p:nvPr/>
        </p:nvPicPr>
        <p:blipFill rotWithShape="1">
          <a:blip r:embed="rId3">
            <a:alphaModFix/>
          </a:blip>
          <a:srcRect l="21687" t="16233" r="21789" b="29868"/>
          <a:stretch/>
        </p:blipFill>
        <p:spPr>
          <a:xfrm>
            <a:off x="1479275" y="879825"/>
            <a:ext cx="6185449" cy="3316226"/>
          </a:xfrm>
          <a:prstGeom prst="rect">
            <a:avLst/>
          </a:prstGeom>
          <a:noFill/>
          <a:ln w="38100" cap="flat" cmpd="sng">
            <a:solidFill>
              <a:srgbClr val="000000"/>
            </a:solidFill>
            <a:prstDash val="solid"/>
            <a:round/>
            <a:headEnd type="none" w="sm" len="sm"/>
            <a:tailEnd type="none" w="sm" len="sm"/>
          </a:ln>
        </p:spPr>
      </p:pic>
      <p:sp>
        <p:nvSpPr>
          <p:cNvPr id="211" name="Google Shape;211;p38"/>
          <p:cNvSpPr txBox="1"/>
          <p:nvPr/>
        </p:nvSpPr>
        <p:spPr>
          <a:xfrm>
            <a:off x="507300" y="4394350"/>
            <a:ext cx="8131200" cy="35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4C1130"/>
                </a:solidFill>
                <a:latin typeface="Arial"/>
                <a:ea typeface="Arial"/>
                <a:cs typeface="Arial"/>
                <a:sym typeface="Arial"/>
              </a:rPr>
              <a:t>Variable pi declared as a static variable as it’s value has to be same for all the objects</a:t>
            </a:r>
            <a:endParaRPr sz="2000" b="1" i="0" u="none" strike="noStrike" cap="none">
              <a:solidFill>
                <a:srgbClr val="4C1130"/>
              </a:solidFill>
              <a:latin typeface="Arial"/>
              <a:ea typeface="Arial"/>
              <a:cs typeface="Arial"/>
              <a:sym typeface="Arial"/>
            </a:endParaRPr>
          </a:p>
        </p:txBody>
      </p:sp>
      <p:sp>
        <p:nvSpPr>
          <p:cNvPr id="212" name="Google Shape;212;p3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Static Keyword</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373809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6"/>
        <p:cNvGrpSpPr/>
        <p:nvPr/>
      </p:nvGrpSpPr>
      <p:grpSpPr>
        <a:xfrm>
          <a:off x="0" y="0"/>
          <a:ext cx="0" cy="0"/>
          <a:chOff x="0" y="0"/>
          <a:chExt cx="0" cy="0"/>
        </a:xfrm>
      </p:grpSpPr>
      <p:sp>
        <p:nvSpPr>
          <p:cNvPr id="217" name="Google Shape;217;p39"/>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Note: main method is </a:t>
            </a:r>
            <a:r>
              <a:rPr lang="en" sz="2400" b="1" i="0" u="none" strike="noStrike" cap="none">
                <a:solidFill>
                  <a:srgbClr val="000000"/>
                </a:solidFill>
                <a:latin typeface="Calibri"/>
                <a:ea typeface="Calibri"/>
                <a:cs typeface="Calibri"/>
                <a:sym typeface="Calibri"/>
              </a:rPr>
              <a:t>declared as static</a:t>
            </a:r>
            <a:r>
              <a:rPr lang="en" sz="2400" b="0" i="0" u="none" strike="noStrike" cap="none">
                <a:solidFill>
                  <a:srgbClr val="000000"/>
                </a:solidFill>
                <a:latin typeface="Calibri"/>
                <a:ea typeface="Calibri"/>
                <a:cs typeface="Calibri"/>
                <a:sym typeface="Calibri"/>
              </a:rPr>
              <a:t>. It will be </a:t>
            </a:r>
            <a:r>
              <a:rPr lang="en" sz="2400" b="1" i="0" u="none" strike="noStrike" cap="none">
                <a:solidFill>
                  <a:srgbClr val="000000"/>
                </a:solidFill>
                <a:latin typeface="Calibri"/>
                <a:ea typeface="Calibri"/>
                <a:cs typeface="Calibri"/>
                <a:sym typeface="Calibri"/>
              </a:rPr>
              <a:t>unique for any Java File</a:t>
            </a:r>
            <a:r>
              <a:rPr lang="en" sz="2400" b="0" i="0" u="none" strike="noStrike" cap="none">
                <a:solidFill>
                  <a:srgbClr val="000000"/>
                </a:solidFill>
                <a:latin typeface="Calibri"/>
                <a:ea typeface="Calibri"/>
                <a:cs typeface="Calibri"/>
                <a:sym typeface="Calibri"/>
              </a:rPr>
              <a:t>. One can have other methods also named as main but they must not be declared as public static.</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18" name="Google Shape;218;p3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19" name="Google Shape;219;p3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0" name="Google Shape;220;p3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221" name="Google Shape;221;p39" descr="Businesswoman hand touch cube as symbol of problem solving "/>
          <p:cNvPicPr preferRelativeResize="0"/>
          <p:nvPr/>
        </p:nvPicPr>
        <p:blipFill rotWithShape="1">
          <a:blip r:embed="rId3">
            <a:alphaModFix/>
          </a:blip>
          <a:srcRect/>
          <a:stretch/>
        </p:blipFill>
        <p:spPr>
          <a:xfrm>
            <a:off x="2887173" y="2331075"/>
            <a:ext cx="3497727" cy="2565000"/>
          </a:xfrm>
          <a:prstGeom prst="rect">
            <a:avLst/>
          </a:prstGeom>
          <a:noFill/>
          <a:ln>
            <a:noFill/>
          </a:ln>
        </p:spPr>
      </p:pic>
      <p:sp>
        <p:nvSpPr>
          <p:cNvPr id="222" name="Google Shape;222;p3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Static Keyword</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2776242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6"/>
        <p:cNvGrpSpPr/>
        <p:nvPr/>
      </p:nvGrpSpPr>
      <p:grpSpPr>
        <a:xfrm>
          <a:off x="0" y="0"/>
          <a:ext cx="0" cy="0"/>
          <a:chOff x="0" y="0"/>
          <a:chExt cx="0" cy="0"/>
        </a:xfrm>
      </p:grpSpPr>
      <p:sp>
        <p:nvSpPr>
          <p:cNvPr id="227" name="Google Shape;227;p40"/>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Let’s now learn about the </a:t>
            </a:r>
            <a:r>
              <a:rPr lang="en" sz="2400" b="0" i="0" u="none" strike="noStrike" cap="none">
                <a:solidFill>
                  <a:srgbClr val="000000"/>
                </a:solidFill>
                <a:highlight>
                  <a:srgbClr val="FFFF00"/>
                </a:highlight>
                <a:latin typeface="Calibri"/>
                <a:ea typeface="Calibri"/>
                <a:cs typeface="Calibri"/>
                <a:sym typeface="Calibri"/>
              </a:rPr>
              <a:t>final keyword</a:t>
            </a:r>
            <a:r>
              <a:rPr lang="en" sz="2400" b="0" i="0" u="none" strike="noStrike" cap="none">
                <a:solidFill>
                  <a:srgbClr val="000000"/>
                </a:solidFill>
                <a:latin typeface="Calibri"/>
                <a:ea typeface="Calibri"/>
                <a:cs typeface="Calibri"/>
                <a:sym typeface="Calibri"/>
              </a:rPr>
              <a: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 final keyword is used to restrict the user.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If any method is declared as final, you cannot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override that particular method.</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28" name="Google Shape;228;p4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9" name="Google Shape;229;p4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0" name="Google Shape;230;p4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Final Keyword</a:t>
            </a:r>
            <a:endParaRPr sz="3000" b="1" i="0" u="none" strike="noStrike" cap="none">
              <a:solidFill>
                <a:srgbClr val="FFFFFF"/>
              </a:solidFill>
              <a:latin typeface="Calibri"/>
              <a:ea typeface="Calibri"/>
              <a:cs typeface="Calibri"/>
              <a:sym typeface="Calibri"/>
            </a:endParaRPr>
          </a:p>
        </p:txBody>
      </p:sp>
      <p:pic>
        <p:nvPicPr>
          <p:cNvPr id="231" name="Google Shape;231;p40" descr="Restricted Area Icon. Flat Design Isolated Illustration."/>
          <p:cNvPicPr preferRelativeResize="0"/>
          <p:nvPr/>
        </p:nvPicPr>
        <p:blipFill rotWithShape="1">
          <a:blip r:embed="rId3">
            <a:alphaModFix/>
          </a:blip>
          <a:srcRect/>
          <a:stretch/>
        </p:blipFill>
        <p:spPr>
          <a:xfrm>
            <a:off x="6240182" y="1468125"/>
            <a:ext cx="2484243" cy="2565000"/>
          </a:xfrm>
          <a:prstGeom prst="rect">
            <a:avLst/>
          </a:prstGeom>
          <a:noFill/>
          <a:ln>
            <a:noFill/>
          </a:ln>
        </p:spPr>
      </p:pic>
    </p:spTree>
    <p:extLst>
      <p:ext uri="{BB962C8B-B14F-4D97-AF65-F5344CB8AC3E}">
        <p14:creationId xmlns:p14="http://schemas.microsoft.com/office/powerpoint/2010/main" val="12195502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5"/>
        <p:cNvGrpSpPr/>
        <p:nvPr/>
      </p:nvGrpSpPr>
      <p:grpSpPr>
        <a:xfrm>
          <a:off x="0" y="0"/>
          <a:ext cx="0" cy="0"/>
          <a:chOff x="0" y="0"/>
          <a:chExt cx="0" cy="0"/>
        </a:xfrm>
      </p:grpSpPr>
      <p:sp>
        <p:nvSpPr>
          <p:cNvPr id="236" name="Google Shape;236;p41"/>
          <p:cNvSpPr txBox="1"/>
          <p:nvPr/>
        </p:nvSpPr>
        <p:spPr>
          <a:xfrm>
            <a:off x="564200" y="96535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Final variables</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If any </a:t>
            </a:r>
            <a:r>
              <a:rPr lang="en" sz="2400" b="1" i="0" u="none" strike="noStrike" cap="none">
                <a:solidFill>
                  <a:srgbClr val="000000"/>
                </a:solidFill>
                <a:latin typeface="Calibri"/>
                <a:ea typeface="Calibri"/>
                <a:cs typeface="Calibri"/>
                <a:sym typeface="Calibri"/>
              </a:rPr>
              <a:t>variable </a:t>
            </a:r>
            <a:r>
              <a:rPr lang="en" sz="2400" b="0" i="0" u="none" strike="noStrike" cap="none">
                <a:solidFill>
                  <a:srgbClr val="000000"/>
                </a:solidFill>
                <a:latin typeface="Calibri"/>
                <a:ea typeface="Calibri"/>
                <a:cs typeface="Calibri"/>
                <a:sym typeface="Calibri"/>
              </a:rPr>
              <a:t>is </a:t>
            </a:r>
            <a:r>
              <a:rPr lang="en" sz="2400" b="1" i="0" u="none" strike="noStrike" cap="none">
                <a:solidFill>
                  <a:srgbClr val="000000"/>
                </a:solidFill>
                <a:latin typeface="Calibri"/>
                <a:ea typeface="Calibri"/>
                <a:cs typeface="Calibri"/>
                <a:sym typeface="Calibri"/>
              </a:rPr>
              <a:t>declared as final</a:t>
            </a:r>
            <a:r>
              <a:rPr lang="en" sz="2400" b="0" i="0" u="none" strike="noStrike" cap="none">
                <a:solidFill>
                  <a:srgbClr val="000000"/>
                </a:solidFill>
                <a:latin typeface="Calibri"/>
                <a:ea typeface="Calibri"/>
                <a:cs typeface="Calibri"/>
                <a:sym typeface="Calibri"/>
              </a:rPr>
              <a:t>, </a:t>
            </a:r>
            <a:r>
              <a:rPr lang="en" sz="2400" b="1" i="0" u="none" strike="noStrike" cap="none">
                <a:solidFill>
                  <a:srgbClr val="000000"/>
                </a:solidFill>
                <a:latin typeface="Calibri"/>
                <a:ea typeface="Calibri"/>
                <a:cs typeface="Calibri"/>
                <a:sym typeface="Calibri"/>
              </a:rPr>
              <a:t>you cannot </a:t>
            </a:r>
            <a:endParaRPr sz="2400" b="1"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change the value </a:t>
            </a:r>
            <a:r>
              <a:rPr lang="en" sz="2400" b="0" i="0" u="none" strike="noStrike" cap="none">
                <a:solidFill>
                  <a:srgbClr val="000000"/>
                </a:solidFill>
                <a:latin typeface="Calibri"/>
                <a:ea typeface="Calibri"/>
                <a:cs typeface="Calibri"/>
                <a:sym typeface="Calibri"/>
              </a:rPr>
              <a:t>of that variable. It can be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assigned any value only once, and then it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remains constant throughout the program</a:t>
            </a: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Final variables are useful if you have global constants in your programs that should never be changed.</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37" name="Google Shape;237;p4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8" name="Google Shape;238;p4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9" name="Google Shape;239;p4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240" name="Google Shape;240;p41" descr="Dice form the word &quot;UNCHANGED&quot; while two fingers push the letters &quot;UN&quot; away in order to change the word to &quot;CHANGED&quot;."/>
          <p:cNvPicPr preferRelativeResize="0"/>
          <p:nvPr/>
        </p:nvPicPr>
        <p:blipFill rotWithShape="1">
          <a:blip r:embed="rId3">
            <a:alphaModFix/>
          </a:blip>
          <a:srcRect/>
          <a:stretch/>
        </p:blipFill>
        <p:spPr>
          <a:xfrm>
            <a:off x="6461100" y="2053275"/>
            <a:ext cx="2425750" cy="1741575"/>
          </a:xfrm>
          <a:prstGeom prst="rect">
            <a:avLst/>
          </a:prstGeom>
          <a:noFill/>
          <a:ln>
            <a:noFill/>
          </a:ln>
        </p:spPr>
      </p:pic>
      <p:sp>
        <p:nvSpPr>
          <p:cNvPr id="241" name="Google Shape;241;p4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Final Keyword</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41372328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5"/>
        <p:cNvGrpSpPr/>
        <p:nvPr/>
      </p:nvGrpSpPr>
      <p:grpSpPr>
        <a:xfrm>
          <a:off x="0" y="0"/>
          <a:ext cx="0" cy="0"/>
          <a:chOff x="0" y="0"/>
          <a:chExt cx="0" cy="0"/>
        </a:xfrm>
      </p:grpSpPr>
      <p:sp>
        <p:nvSpPr>
          <p:cNvPr id="246" name="Google Shape;246;p42"/>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This is how radius variable is declared as final. Its value could have been initiated at this step only.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Like here, it is assigned no value, so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it has the default value and if there is any attempt to change its value in any other step then the code will show an error.</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Note: A variable can be declared as a static final variable also. It will be a static variable whose value can’t be changed once initialized.</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47" name="Google Shape;247;p4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8" name="Google Shape;248;p4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9" name="Google Shape;249;p4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50" name="Google Shape;250;p4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Final Keyword</a:t>
            </a:r>
            <a:endParaRPr sz="3000" b="1" i="0" u="none" strike="noStrike" cap="none">
              <a:solidFill>
                <a:srgbClr val="FFFFFF"/>
              </a:solidFill>
              <a:latin typeface="Calibri"/>
              <a:ea typeface="Calibri"/>
              <a:cs typeface="Calibri"/>
              <a:sym typeface="Calibri"/>
            </a:endParaRPr>
          </a:p>
        </p:txBody>
      </p:sp>
      <p:pic>
        <p:nvPicPr>
          <p:cNvPr id="251" name="Google Shape;251;p42"/>
          <p:cNvPicPr preferRelativeResize="0"/>
          <p:nvPr/>
        </p:nvPicPr>
        <p:blipFill rotWithShape="1">
          <a:blip r:embed="rId3">
            <a:alphaModFix/>
          </a:blip>
          <a:srcRect l="13821" t="32569" r="63812" b="55041"/>
          <a:stretch/>
        </p:blipFill>
        <p:spPr>
          <a:xfrm>
            <a:off x="5226575" y="1523300"/>
            <a:ext cx="3307824" cy="1030176"/>
          </a:xfrm>
          <a:prstGeom prst="rect">
            <a:avLst/>
          </a:prstGeom>
          <a:noFill/>
          <a:ln w="38100"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2445596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5"/>
        <p:cNvGrpSpPr/>
        <p:nvPr/>
      </p:nvGrpSpPr>
      <p:grpSpPr>
        <a:xfrm>
          <a:off x="0" y="0"/>
          <a:ext cx="0" cy="0"/>
          <a:chOff x="0" y="0"/>
          <a:chExt cx="0" cy="0"/>
        </a:xfrm>
      </p:grpSpPr>
      <p:sp>
        <p:nvSpPr>
          <p:cNvPr id="256" name="Google Shape;256;p43"/>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Final methods</a:t>
            </a:r>
            <a:r>
              <a:rPr lang="en" sz="2400" b="0"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If you declare any method as final, you cannot override that.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57" name="Google Shape;257;p4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8" name="Google Shape;258;p4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9" name="Google Shape;259;p4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260" name="Google Shape;260;p43" descr="Antivirus icon"/>
          <p:cNvPicPr preferRelativeResize="0"/>
          <p:nvPr/>
        </p:nvPicPr>
        <p:blipFill rotWithShape="1">
          <a:blip r:embed="rId3">
            <a:alphaModFix/>
          </a:blip>
          <a:srcRect/>
          <a:stretch/>
        </p:blipFill>
        <p:spPr>
          <a:xfrm>
            <a:off x="3276300" y="2392050"/>
            <a:ext cx="2476500" cy="2667000"/>
          </a:xfrm>
          <a:prstGeom prst="rect">
            <a:avLst/>
          </a:prstGeom>
          <a:noFill/>
          <a:ln>
            <a:noFill/>
          </a:ln>
        </p:spPr>
      </p:pic>
      <p:sp>
        <p:nvSpPr>
          <p:cNvPr id="261" name="Google Shape;261;p4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Final Keyword</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6213372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5"/>
        <p:cNvGrpSpPr/>
        <p:nvPr/>
      </p:nvGrpSpPr>
      <p:grpSpPr>
        <a:xfrm>
          <a:off x="0" y="0"/>
          <a:ext cx="0" cy="0"/>
          <a:chOff x="0" y="0"/>
          <a:chExt cx="0" cy="0"/>
        </a:xfrm>
      </p:grpSpPr>
      <p:sp>
        <p:nvSpPr>
          <p:cNvPr id="266" name="Google Shape;266;p44"/>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67" name="Google Shape;267;p4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8" name="Google Shape;268;p4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9" name="Google Shape;269;p4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Types of Attributes &amp; Methods</a:t>
            </a:r>
            <a:endParaRPr sz="3000" b="1" i="0" u="none" strike="noStrike" cap="none">
              <a:solidFill>
                <a:srgbClr val="FFFFFF"/>
              </a:solidFill>
              <a:latin typeface="Calibri"/>
              <a:ea typeface="Calibri"/>
              <a:cs typeface="Calibri"/>
              <a:sym typeface="Calibri"/>
            </a:endParaRPr>
          </a:p>
        </p:txBody>
      </p:sp>
      <p:pic>
        <p:nvPicPr>
          <p:cNvPr id="270" name="Google Shape;270;p44"/>
          <p:cNvPicPr preferRelativeResize="0"/>
          <p:nvPr/>
        </p:nvPicPr>
        <p:blipFill rotWithShape="1">
          <a:blip r:embed="rId3">
            <a:alphaModFix/>
          </a:blip>
          <a:srcRect l="50828" t="16851" r="29339" b="54459"/>
          <a:stretch/>
        </p:blipFill>
        <p:spPr>
          <a:xfrm>
            <a:off x="2602900" y="1140850"/>
            <a:ext cx="3938198" cy="3203124"/>
          </a:xfrm>
          <a:prstGeom prst="rect">
            <a:avLst/>
          </a:prstGeom>
          <a:noFill/>
          <a:ln w="38100" cap="flat" cmpd="sng">
            <a:solidFill>
              <a:srgbClr val="000000"/>
            </a:solidFill>
            <a:prstDash val="solid"/>
            <a:round/>
            <a:headEnd type="none" w="sm" len="sm"/>
            <a:tailEnd type="none" w="sm" len="sm"/>
          </a:ln>
        </p:spPr>
      </p:pic>
      <p:sp>
        <p:nvSpPr>
          <p:cNvPr id="271" name="Google Shape;271;p44"/>
          <p:cNvSpPr txBox="1"/>
          <p:nvPr/>
        </p:nvSpPr>
        <p:spPr>
          <a:xfrm>
            <a:off x="2243300" y="4461825"/>
            <a:ext cx="4660200" cy="471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4C1130"/>
                </a:solidFill>
                <a:latin typeface="Arial"/>
                <a:ea typeface="Arial"/>
                <a:cs typeface="Arial"/>
                <a:sym typeface="Arial"/>
              </a:rPr>
              <a:t>Types of Attributes &amp; Methods</a:t>
            </a:r>
            <a:endParaRPr sz="2000" b="1" i="0" u="none" strike="noStrike" cap="none">
              <a:solidFill>
                <a:srgbClr val="4C1130"/>
              </a:solidFill>
              <a:latin typeface="Arial"/>
              <a:ea typeface="Arial"/>
              <a:cs typeface="Arial"/>
              <a:sym typeface="Arial"/>
            </a:endParaRPr>
          </a:p>
        </p:txBody>
      </p:sp>
    </p:spTree>
    <p:extLst>
      <p:ext uri="{BB962C8B-B14F-4D97-AF65-F5344CB8AC3E}">
        <p14:creationId xmlns:p14="http://schemas.microsoft.com/office/powerpoint/2010/main" val="14033275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5"/>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You have learnt various topics such as classes and objects, default and parameterized constructors, and static and final keywords.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All of these concepts fall under the umbrella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of the first principle of OOP — </a:t>
            </a:r>
            <a:r>
              <a:rPr lang="en" sz="2400" b="0" i="0" u="none" strike="noStrike" cap="none">
                <a:solidFill>
                  <a:srgbClr val="000000"/>
                </a:solidFill>
                <a:highlight>
                  <a:srgbClr val="FFFF00"/>
                </a:highlight>
                <a:latin typeface="Calibri"/>
                <a:ea typeface="Calibri"/>
                <a:cs typeface="Calibri"/>
                <a:sym typeface="Calibri"/>
              </a:rPr>
              <a:t>Abstraction</a:t>
            </a:r>
            <a:r>
              <a:rPr lang="en" sz="2400" b="0" i="0" u="none" strike="noStrike" cap="none">
                <a:solidFill>
                  <a:srgbClr val="000000"/>
                </a:solidFill>
                <a:latin typeface="Calibri"/>
                <a:ea typeface="Calibri"/>
                <a:cs typeface="Calibri"/>
                <a:sym typeface="Calibri"/>
              </a:rPr>
              <a: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77" name="Google Shape;277;p4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8" name="Google Shape;278;p4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9" name="Google Shape;279;p4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280" name="Google Shape;280;p45" descr="Object - oriented programming (OOP) blue diagram showing the main principles used in oop in wheels. A notebook with the text OOP inside, dots and arrows."/>
          <p:cNvPicPr preferRelativeResize="0"/>
          <p:nvPr/>
        </p:nvPicPr>
        <p:blipFill rotWithShape="1">
          <a:blip r:embed="rId3">
            <a:alphaModFix/>
          </a:blip>
          <a:srcRect/>
          <a:stretch/>
        </p:blipFill>
        <p:spPr>
          <a:xfrm>
            <a:off x="6280825" y="2181350"/>
            <a:ext cx="2604850" cy="2689525"/>
          </a:xfrm>
          <a:prstGeom prst="rect">
            <a:avLst/>
          </a:prstGeom>
          <a:noFill/>
          <a:ln>
            <a:noFill/>
          </a:ln>
        </p:spPr>
      </p:pic>
      <p:sp>
        <p:nvSpPr>
          <p:cNvPr id="281" name="Google Shape;281;p4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Abstraction: First Principle of OOPs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87140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1"/>
        <p:cNvGrpSpPr/>
        <p:nvPr/>
      </p:nvGrpSpPr>
      <p:grpSpPr>
        <a:xfrm>
          <a:off x="0" y="0"/>
          <a:ext cx="0" cy="0"/>
          <a:chOff x="0" y="0"/>
          <a:chExt cx="0" cy="0"/>
        </a:xfrm>
      </p:grpSpPr>
      <p:sp>
        <p:nvSpPr>
          <p:cNvPr id="182" name="Google Shape;182;p3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3" name="Google Shape;183;p35"/>
          <p:cNvSpPr txBox="1"/>
          <p:nvPr/>
        </p:nvSpPr>
        <p:spPr>
          <a:xfrm>
            <a:off x="74350" y="990150"/>
            <a:ext cx="8001300" cy="2565000"/>
          </a:xfrm>
          <a:prstGeom prst="rect">
            <a:avLst/>
          </a:prstGeom>
          <a:noFill/>
          <a:ln>
            <a:noFill/>
          </a:ln>
        </p:spPr>
        <p:txBody>
          <a:bodyPr spcFirstLastPara="1" wrap="square" lIns="91425" tIns="91425" rIns="91425" bIns="91425" anchor="t" anchorCtr="0">
            <a:noAutofit/>
          </a:bodyPr>
          <a:lstStyle/>
          <a:p>
            <a:pPr marL="457200" marR="0" lvl="0" indent="-361950" algn="l" rtl="0">
              <a:lnSpc>
                <a:spcPct val="115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Different projects are broken into small </a:t>
            </a:r>
            <a:endParaRPr sz="21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entities or modules where one particular</a:t>
            </a:r>
            <a:endParaRPr sz="21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team works on one module.</a:t>
            </a:r>
            <a:endParaRPr sz="21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15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These independent modules can be used</a:t>
            </a:r>
            <a:endParaRPr sz="21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by other teams as well.</a:t>
            </a:r>
            <a:endParaRPr sz="21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endParaRPr sz="2100" b="0" i="0" u="none" strike="noStrike" cap="none">
              <a:solidFill>
                <a:schemeClr val="dk1"/>
              </a:solidFill>
              <a:latin typeface="Calibri"/>
              <a:ea typeface="Calibri"/>
              <a:cs typeface="Calibri"/>
              <a:sym typeface="Calibri"/>
            </a:endParaRPr>
          </a:p>
          <a:p>
            <a:pPr marL="457200" marR="0" lvl="0" indent="-361950" algn="l" rtl="0">
              <a:lnSpc>
                <a:spcPct val="115000"/>
              </a:lnSpc>
              <a:spcBef>
                <a:spcPts val="0"/>
              </a:spcBef>
              <a:spcAft>
                <a:spcPts val="0"/>
              </a:spcAft>
              <a:buClr>
                <a:schemeClr val="dk1"/>
              </a:buClr>
              <a:buSzPts val="2100"/>
              <a:buFont typeface="Calibri"/>
              <a:buChar char="●"/>
            </a:pPr>
            <a:r>
              <a:rPr lang="en" sz="2100" b="0" i="0" u="none" strike="noStrike" cap="none">
                <a:solidFill>
                  <a:schemeClr val="dk1"/>
                </a:solidFill>
                <a:latin typeface="Calibri"/>
                <a:ea typeface="Calibri"/>
                <a:cs typeface="Calibri"/>
                <a:sym typeface="Calibri"/>
              </a:rPr>
              <a:t>This is where Object Oriented Programming</a:t>
            </a:r>
            <a:endParaRPr sz="21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comes into play.</a:t>
            </a:r>
            <a:endParaRPr sz="21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p:txBody>
      </p:sp>
      <p:sp>
        <p:nvSpPr>
          <p:cNvPr id="184" name="Google Shape;184;p3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5" name="Google Shape;185;p3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OOPs</a:t>
            </a:r>
            <a:endParaRPr sz="3000" b="1" i="0" u="none" strike="noStrike" cap="none">
              <a:solidFill>
                <a:srgbClr val="FFFFFF"/>
              </a:solidFill>
              <a:latin typeface="Calibri"/>
              <a:ea typeface="Calibri"/>
              <a:cs typeface="Calibri"/>
              <a:sym typeface="Calibri"/>
            </a:endParaRPr>
          </a:p>
        </p:txBody>
      </p:sp>
      <p:pic>
        <p:nvPicPr>
          <p:cNvPr id="186" name="Google Shape;186;p35" descr="Object Oriented Programming or OOP as Concept 3D Illustration Render"/>
          <p:cNvPicPr preferRelativeResize="0"/>
          <p:nvPr/>
        </p:nvPicPr>
        <p:blipFill rotWithShape="1">
          <a:blip r:embed="rId3">
            <a:alphaModFix/>
          </a:blip>
          <a:srcRect/>
          <a:stretch/>
        </p:blipFill>
        <p:spPr>
          <a:xfrm>
            <a:off x="5552500" y="636900"/>
            <a:ext cx="3591500" cy="4506600"/>
          </a:xfrm>
          <a:prstGeom prst="rect">
            <a:avLst/>
          </a:prstGeom>
          <a:noFill/>
          <a:ln w="19050" cap="flat" cmpd="sng">
            <a:solidFill>
              <a:srgbClr val="000000"/>
            </a:solidFill>
            <a:prstDash val="solid"/>
            <a:round/>
            <a:headEnd type="none" w="sm" len="sm"/>
            <a:tailEnd type="none" w="sm" len="sm"/>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5"/>
        <p:cNvGrpSpPr/>
        <p:nvPr/>
      </p:nvGrpSpPr>
      <p:grpSpPr>
        <a:xfrm>
          <a:off x="0" y="0"/>
          <a:ext cx="0" cy="0"/>
          <a:chOff x="0" y="0"/>
          <a:chExt cx="0" cy="0"/>
        </a:xfrm>
      </p:grpSpPr>
      <p:sp>
        <p:nvSpPr>
          <p:cNvPr id="286" name="Google Shape;286;p46"/>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What is Abstraction?</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Abstraction is a principle based on hiding the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details of implementations of classes, and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access only certain features/functionalities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given to the users/other parts of the program.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This is done by writing your program using the framework of classes and objects.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287" name="Google Shape;287;p4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8" name="Google Shape;288;p4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9" name="Google Shape;289;p4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290" name="Google Shape;290;p46" descr="User programming coding in flat design stylish. Icons for application development or software app programming. Web, database, software development"/>
          <p:cNvPicPr preferRelativeResize="0"/>
          <p:nvPr/>
        </p:nvPicPr>
        <p:blipFill rotWithShape="1">
          <a:blip r:embed="rId3">
            <a:alphaModFix/>
          </a:blip>
          <a:srcRect/>
          <a:stretch/>
        </p:blipFill>
        <p:spPr>
          <a:xfrm>
            <a:off x="6441125" y="1543725"/>
            <a:ext cx="2267375" cy="2341076"/>
          </a:xfrm>
          <a:prstGeom prst="rect">
            <a:avLst/>
          </a:prstGeom>
          <a:noFill/>
          <a:ln>
            <a:noFill/>
          </a:ln>
        </p:spPr>
      </p:pic>
      <p:sp>
        <p:nvSpPr>
          <p:cNvPr id="291" name="Google Shape;291;p4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Abstraction: First Principle of OOPs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2474051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5"/>
        <p:cNvGrpSpPr/>
        <p:nvPr/>
      </p:nvGrpSpPr>
      <p:grpSpPr>
        <a:xfrm>
          <a:off x="0" y="0"/>
          <a:ext cx="0" cy="0"/>
          <a:chOff x="0" y="0"/>
          <a:chExt cx="0" cy="0"/>
        </a:xfrm>
      </p:grpSpPr>
      <p:sp>
        <p:nvSpPr>
          <p:cNvPr id="296" name="Google Shape;296;p4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7" name="Google Shape;297;p4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8" name="Google Shape;298;p4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299" name="Google Shape;299;p47"/>
          <p:cNvSpPr txBox="1"/>
          <p:nvPr/>
        </p:nvSpPr>
        <p:spPr>
          <a:xfrm>
            <a:off x="507300" y="7633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Advantages of abstraction:</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Abstraction allows you to use the functionality (behaviour) of the objects from other parts of the code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without showing the internal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implementation of that functionality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(methods).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Rights to change the implementation of a class can be given only to a certain set of users.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300" name="Google Shape;300;p47" descr="advantages. stamp. sticker. seal. round grunge vintage ribbon advantages sign"/>
          <p:cNvPicPr preferRelativeResize="0"/>
          <p:nvPr/>
        </p:nvPicPr>
        <p:blipFill rotWithShape="1">
          <a:blip r:embed="rId3">
            <a:alphaModFix/>
          </a:blip>
          <a:srcRect/>
          <a:stretch/>
        </p:blipFill>
        <p:spPr>
          <a:xfrm>
            <a:off x="6461100" y="2241475"/>
            <a:ext cx="2375800" cy="1873875"/>
          </a:xfrm>
          <a:prstGeom prst="rect">
            <a:avLst/>
          </a:prstGeom>
          <a:noFill/>
          <a:ln>
            <a:noFill/>
          </a:ln>
        </p:spPr>
      </p:pic>
      <p:sp>
        <p:nvSpPr>
          <p:cNvPr id="301" name="Google Shape;301;p4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Abstraction: First Principle of OOPs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2118164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5"/>
        <p:cNvGrpSpPr/>
        <p:nvPr/>
      </p:nvGrpSpPr>
      <p:grpSpPr>
        <a:xfrm>
          <a:off x="0" y="0"/>
          <a:ext cx="0" cy="0"/>
          <a:chOff x="0" y="0"/>
          <a:chExt cx="0" cy="0"/>
        </a:xfrm>
      </p:grpSpPr>
      <p:sp>
        <p:nvSpPr>
          <p:cNvPr id="306" name="Google Shape;306;p48"/>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Others cannot go and arbitrarily change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anything within the class, apart from using the</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behaviors defined by that class by creating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and using its objects.</a:t>
            </a:r>
            <a:endParaRPr sz="1200" b="0" i="0" u="none" strike="noStrike" cap="none">
              <a:solidFill>
                <a:srgbClr val="333333"/>
              </a:solidFill>
              <a:highlight>
                <a:srgbClr val="F5F5F5"/>
              </a:highlight>
              <a:latin typeface="Merriweather"/>
              <a:ea typeface="Merriweather"/>
              <a:cs typeface="Merriweather"/>
              <a:sym typeface="Merriweather"/>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07" name="Google Shape;307;p4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8" name="Google Shape;308;p4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9" name="Google Shape;309;p4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310" name="Google Shape;310;p48" descr="Unchanged drawn in pencil. Vector Illustration. Detailed."/>
          <p:cNvPicPr preferRelativeResize="0"/>
          <p:nvPr/>
        </p:nvPicPr>
        <p:blipFill rotWithShape="1">
          <a:blip r:embed="rId3">
            <a:alphaModFix/>
          </a:blip>
          <a:srcRect/>
          <a:stretch/>
        </p:blipFill>
        <p:spPr>
          <a:xfrm>
            <a:off x="6868100" y="1474875"/>
            <a:ext cx="2114550" cy="2667000"/>
          </a:xfrm>
          <a:prstGeom prst="rect">
            <a:avLst/>
          </a:prstGeom>
          <a:noFill/>
          <a:ln>
            <a:noFill/>
          </a:ln>
        </p:spPr>
      </p:pic>
      <p:sp>
        <p:nvSpPr>
          <p:cNvPr id="311" name="Google Shape;311;p4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Abstraction: First Principle of OOPs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3099999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5"/>
        <p:cNvGrpSpPr/>
        <p:nvPr/>
      </p:nvGrpSpPr>
      <p:grpSpPr>
        <a:xfrm>
          <a:off x="0" y="0"/>
          <a:ext cx="0" cy="0"/>
          <a:chOff x="0" y="0"/>
          <a:chExt cx="0" cy="0"/>
        </a:xfrm>
      </p:grpSpPr>
      <p:sp>
        <p:nvSpPr>
          <p:cNvPr id="316" name="Google Shape;316;p49"/>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17" name="Google Shape;317;p4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8" name="Google Shape;318;p4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9" name="Google Shape;319;p4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320" name="Google Shape;320;p49"/>
          <p:cNvPicPr preferRelativeResize="0"/>
          <p:nvPr/>
        </p:nvPicPr>
        <p:blipFill rotWithShape="1">
          <a:blip r:embed="rId3">
            <a:alphaModFix/>
          </a:blip>
          <a:srcRect l="21817" t="16233" r="21658" b="39028"/>
          <a:stretch/>
        </p:blipFill>
        <p:spPr>
          <a:xfrm>
            <a:off x="314650" y="988150"/>
            <a:ext cx="8454775" cy="3762424"/>
          </a:xfrm>
          <a:prstGeom prst="rect">
            <a:avLst/>
          </a:prstGeom>
          <a:noFill/>
          <a:ln w="38100" cap="flat" cmpd="sng">
            <a:solidFill>
              <a:srgbClr val="000000"/>
            </a:solidFill>
            <a:prstDash val="solid"/>
            <a:round/>
            <a:headEnd type="none" w="sm" len="sm"/>
            <a:tailEnd type="none" w="sm" len="sm"/>
          </a:ln>
        </p:spPr>
      </p:pic>
      <p:sp>
        <p:nvSpPr>
          <p:cNvPr id="321" name="Google Shape;321;p4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Abstraction: First Principle of OOPs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4117447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5"/>
        <p:cNvGrpSpPr/>
        <p:nvPr/>
      </p:nvGrpSpPr>
      <p:grpSpPr>
        <a:xfrm>
          <a:off x="0" y="0"/>
          <a:ext cx="0" cy="0"/>
          <a:chOff x="0" y="0"/>
          <a:chExt cx="0" cy="0"/>
        </a:xfrm>
      </p:grpSpPr>
      <p:sp>
        <p:nvSpPr>
          <p:cNvPr id="326" name="Google Shape;326;p5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7" name="Google Shape;327;p5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8" name="Google Shape;328;p5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29" name="Google Shape;329;p5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Abstraction: First Principle of OOPs</a:t>
            </a:r>
            <a:endParaRPr sz="3000" b="1" i="0" u="none" strike="noStrike" cap="none">
              <a:solidFill>
                <a:srgbClr val="FFFFFF"/>
              </a:solidFill>
              <a:latin typeface="Calibri"/>
              <a:ea typeface="Calibri"/>
              <a:cs typeface="Calibri"/>
              <a:sym typeface="Calibri"/>
            </a:endParaRPr>
          </a:p>
        </p:txBody>
      </p:sp>
      <p:sp>
        <p:nvSpPr>
          <p:cNvPr id="330" name="Google Shape;330;p50"/>
          <p:cNvSpPr txBox="1"/>
          <p:nvPr/>
        </p:nvSpPr>
        <p:spPr>
          <a:xfrm>
            <a:off x="147900" y="926800"/>
            <a:ext cx="83049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GOOD DESIGN PRINCIPLES FOR CLASSES &amp; OBJECTS:</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1. Identify the problem and start thinking about it using computational thinking framework</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2. Start thinking about what can be modelled as classes, their methods and their objects.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3. Identify which method would belong to which particular class.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676179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4"/>
        <p:cNvGrpSpPr/>
        <p:nvPr/>
      </p:nvGrpSpPr>
      <p:grpSpPr>
        <a:xfrm>
          <a:off x="0" y="0"/>
          <a:ext cx="0" cy="0"/>
          <a:chOff x="0" y="0"/>
          <a:chExt cx="0" cy="0"/>
        </a:xfrm>
      </p:grpSpPr>
      <p:sp>
        <p:nvSpPr>
          <p:cNvPr id="335" name="Google Shape;335;p51"/>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You must have encountered a term named public in all our codes. What does this represent? What purpose does it solve?</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Is it another keyword in Java?</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Well, the answers to all these questions can be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given when you’ll have knowledge about concept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of </a:t>
            </a:r>
            <a:r>
              <a:rPr lang="en" sz="2400" b="0" i="0" u="none" strike="noStrike" cap="none">
                <a:solidFill>
                  <a:srgbClr val="000000"/>
                </a:solidFill>
                <a:highlight>
                  <a:srgbClr val="FFFF00"/>
                </a:highlight>
                <a:latin typeface="Calibri"/>
                <a:ea typeface="Calibri"/>
                <a:cs typeface="Calibri"/>
                <a:sym typeface="Calibri"/>
              </a:rPr>
              <a:t>Access Modifiers</a:t>
            </a:r>
            <a:r>
              <a:rPr lang="en" sz="2400" b="0" i="0" u="none" strike="noStrike" cap="none">
                <a:solidFill>
                  <a:srgbClr val="000000"/>
                </a:solidFill>
                <a:latin typeface="Calibri"/>
                <a:ea typeface="Calibri"/>
                <a:cs typeface="Calibri"/>
                <a:sym typeface="Calibri"/>
              </a:rPr>
              <a: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36" name="Google Shape;336;p5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7" name="Google Shape;337;p5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38" name="Google Shape;338;p5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Access Modifiers</a:t>
            </a:r>
            <a:endParaRPr sz="3000" b="1" i="0" u="none" strike="noStrike" cap="none">
              <a:solidFill>
                <a:srgbClr val="FFFFFF"/>
              </a:solidFill>
              <a:latin typeface="Calibri"/>
              <a:ea typeface="Calibri"/>
              <a:cs typeface="Calibri"/>
              <a:sym typeface="Calibri"/>
            </a:endParaRPr>
          </a:p>
        </p:txBody>
      </p:sp>
      <p:pic>
        <p:nvPicPr>
          <p:cNvPr id="339" name="Google Shape;339;p51" descr="&#10; Access denied, blocked site Color Vector icon which can easily modify or edit&#10;"/>
          <p:cNvPicPr preferRelativeResize="0"/>
          <p:nvPr/>
        </p:nvPicPr>
        <p:blipFill rotWithShape="1">
          <a:blip r:embed="rId3">
            <a:alphaModFix/>
          </a:blip>
          <a:srcRect/>
          <a:stretch/>
        </p:blipFill>
        <p:spPr>
          <a:xfrm>
            <a:off x="6845300" y="1809819"/>
            <a:ext cx="2200000" cy="2369231"/>
          </a:xfrm>
          <a:prstGeom prst="rect">
            <a:avLst/>
          </a:prstGeom>
          <a:noFill/>
          <a:ln>
            <a:noFill/>
          </a:ln>
        </p:spPr>
      </p:pic>
    </p:spTree>
    <p:extLst>
      <p:ext uri="{BB962C8B-B14F-4D97-AF65-F5344CB8AC3E}">
        <p14:creationId xmlns:p14="http://schemas.microsoft.com/office/powerpoint/2010/main" val="25368852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3"/>
        <p:cNvGrpSpPr/>
        <p:nvPr/>
      </p:nvGrpSpPr>
      <p:grpSpPr>
        <a:xfrm>
          <a:off x="0" y="0"/>
          <a:ext cx="0" cy="0"/>
          <a:chOff x="0" y="0"/>
          <a:chExt cx="0" cy="0"/>
        </a:xfrm>
      </p:grpSpPr>
      <p:sp>
        <p:nvSpPr>
          <p:cNvPr id="344" name="Google Shape;344;p5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5" name="Google Shape;345;p5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6" name="Google Shape;346;p5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47" name="Google Shape;347;p52"/>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What are Access Modifiers?</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Access modifiers are used to restrict the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accessibility of methods or variables of a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class. There are four types of access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modifiers—public, private, protected, and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default—in Java.</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348" name="Google Shape;348;p52" descr="Principles of oop programming encapsulated class and the relationship to other classes"/>
          <p:cNvPicPr preferRelativeResize="0"/>
          <p:nvPr/>
        </p:nvPicPr>
        <p:blipFill rotWithShape="1">
          <a:blip r:embed="rId3">
            <a:alphaModFix/>
          </a:blip>
          <a:srcRect/>
          <a:stretch/>
        </p:blipFill>
        <p:spPr>
          <a:xfrm>
            <a:off x="5853075" y="1462500"/>
            <a:ext cx="2952925" cy="3048899"/>
          </a:xfrm>
          <a:prstGeom prst="rect">
            <a:avLst/>
          </a:prstGeom>
          <a:noFill/>
          <a:ln>
            <a:noFill/>
          </a:ln>
        </p:spPr>
      </p:pic>
      <p:sp>
        <p:nvSpPr>
          <p:cNvPr id="349" name="Google Shape;349;p5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Access Modifiers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9874110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3"/>
        <p:cNvGrpSpPr/>
        <p:nvPr/>
      </p:nvGrpSpPr>
      <p:grpSpPr>
        <a:xfrm>
          <a:off x="0" y="0"/>
          <a:ext cx="0" cy="0"/>
          <a:chOff x="0" y="0"/>
          <a:chExt cx="0" cy="0"/>
        </a:xfrm>
      </p:grpSpPr>
      <p:sp>
        <p:nvSpPr>
          <p:cNvPr id="354" name="Google Shape;354;p53"/>
          <p:cNvSpPr txBox="1"/>
          <p:nvPr/>
        </p:nvSpPr>
        <p:spPr>
          <a:xfrm>
            <a:off x="507300" y="7633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Public</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When you declare a variable or a method as public in a class, it signifies that it can be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accessed throughout the class.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You can access these variables and </a:t>
            </a: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methods from other classes as well.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55" name="Google Shape;355;p5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6" name="Google Shape;356;p5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7" name="Google Shape;357;p5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Public Access Modifier</a:t>
            </a:r>
            <a:endParaRPr sz="3000" b="1" i="0" u="none" strike="noStrike" cap="none">
              <a:solidFill>
                <a:srgbClr val="FFFFFF"/>
              </a:solidFill>
              <a:latin typeface="Calibri"/>
              <a:ea typeface="Calibri"/>
              <a:cs typeface="Calibri"/>
              <a:sym typeface="Calibri"/>
            </a:endParaRPr>
          </a:p>
        </p:txBody>
      </p:sp>
      <p:pic>
        <p:nvPicPr>
          <p:cNvPr id="358" name="Google Shape;358;p53" descr="Green key with text Access and open padlock icon on white laptop keyboard."/>
          <p:cNvPicPr preferRelativeResize="0"/>
          <p:nvPr/>
        </p:nvPicPr>
        <p:blipFill rotWithShape="1">
          <a:blip r:embed="rId3">
            <a:alphaModFix/>
          </a:blip>
          <a:srcRect/>
          <a:stretch/>
        </p:blipFill>
        <p:spPr>
          <a:xfrm>
            <a:off x="5897650" y="2230925"/>
            <a:ext cx="2804300" cy="1958350"/>
          </a:xfrm>
          <a:prstGeom prst="rect">
            <a:avLst/>
          </a:prstGeom>
          <a:noFill/>
          <a:ln>
            <a:noFill/>
          </a:ln>
        </p:spPr>
      </p:pic>
    </p:spTree>
    <p:extLst>
      <p:ext uri="{BB962C8B-B14F-4D97-AF65-F5344CB8AC3E}">
        <p14:creationId xmlns:p14="http://schemas.microsoft.com/office/powerpoint/2010/main" val="10450640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2"/>
        <p:cNvGrpSpPr/>
        <p:nvPr/>
      </p:nvGrpSpPr>
      <p:grpSpPr>
        <a:xfrm>
          <a:off x="0" y="0"/>
          <a:ext cx="0" cy="0"/>
          <a:chOff x="0" y="0"/>
          <a:chExt cx="0" cy="0"/>
        </a:xfrm>
      </p:grpSpPr>
      <p:sp>
        <p:nvSpPr>
          <p:cNvPr id="363" name="Google Shape;363;p54"/>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When a method of a class is declared as public, it can be accessed by creating an object of its class in other classes.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If it is a static method, then you can directly access it using className.method() without creating an instance.</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n" sz="2400" b="0" i="0" u="none" strike="noStrike" cap="none">
                <a:solidFill>
                  <a:schemeClr val="dk1"/>
                </a:solidFill>
                <a:latin typeface="Calibri"/>
                <a:ea typeface="Calibri"/>
                <a:cs typeface="Calibri"/>
                <a:sym typeface="Calibri"/>
              </a:rPr>
              <a:t> </a:t>
            </a: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This creates potential issues because other classes can now access these public variables and methods and write code that depends on them.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64" name="Google Shape;364;p5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5" name="Google Shape;365;p5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6" name="Google Shape;366;p5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67" name="Google Shape;367;p5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Public Access Modifier</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7940092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1"/>
        <p:cNvGrpSpPr/>
        <p:nvPr/>
      </p:nvGrpSpPr>
      <p:grpSpPr>
        <a:xfrm>
          <a:off x="0" y="0"/>
          <a:ext cx="0" cy="0"/>
          <a:chOff x="0" y="0"/>
          <a:chExt cx="0" cy="0"/>
        </a:xfrm>
      </p:grpSpPr>
      <p:sp>
        <p:nvSpPr>
          <p:cNvPr id="372" name="Google Shape;372;p55"/>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This will reduce your flexibility to change the implementation of these public variables and methods at a later point.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This is because it will affect other classes that depends on these public variables and methods.</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73" name="Google Shape;373;p5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4" name="Google Shape;374;p5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75" name="Google Shape;375;p5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376" name="Google Shape;376;p5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Public Access Modifier</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232532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0"/>
        <p:cNvGrpSpPr/>
        <p:nvPr/>
      </p:nvGrpSpPr>
      <p:grpSpPr>
        <a:xfrm>
          <a:off x="0" y="0"/>
          <a:ext cx="0" cy="0"/>
          <a:chOff x="0" y="0"/>
          <a:chExt cx="0" cy="0"/>
        </a:xfrm>
      </p:grpSpPr>
      <p:sp>
        <p:nvSpPr>
          <p:cNvPr id="191" name="Google Shape;191;p3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2" name="Google Shape;192;p36"/>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93" name="Google Shape;193;p3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4" name="Google Shape;194;p3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195" name="Google Shape;195;p36"/>
          <p:cNvPicPr preferRelativeResize="0"/>
          <p:nvPr/>
        </p:nvPicPr>
        <p:blipFill rotWithShape="1">
          <a:blip r:embed="rId3">
            <a:alphaModFix/>
          </a:blip>
          <a:srcRect b="3835"/>
          <a:stretch/>
        </p:blipFill>
        <p:spPr>
          <a:xfrm>
            <a:off x="633175" y="713100"/>
            <a:ext cx="8014500" cy="4333075"/>
          </a:xfrm>
          <a:prstGeom prst="rect">
            <a:avLst/>
          </a:prstGeom>
          <a:noFill/>
          <a:ln w="38100" cap="flat" cmpd="sng">
            <a:solidFill>
              <a:srgbClr val="000000"/>
            </a:solidFill>
            <a:prstDash val="solid"/>
            <a:round/>
            <a:headEnd type="none" w="sm" len="sm"/>
            <a:tailEnd type="none" w="sm" len="sm"/>
          </a:ln>
        </p:spPr>
      </p:pic>
      <p:sp>
        <p:nvSpPr>
          <p:cNvPr id="196" name="Google Shape;196;p3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Introduction to OOPs</a:t>
            </a:r>
            <a:endParaRPr sz="3000" b="1" i="0" u="none" strike="noStrike" cap="none">
              <a:solidFill>
                <a:srgbClr val="FFFFFF"/>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0"/>
        <p:cNvGrpSpPr/>
        <p:nvPr/>
      </p:nvGrpSpPr>
      <p:grpSpPr>
        <a:xfrm>
          <a:off x="0" y="0"/>
          <a:ext cx="0" cy="0"/>
          <a:chOff x="0" y="0"/>
          <a:chExt cx="0" cy="0"/>
        </a:xfrm>
      </p:grpSpPr>
      <p:sp>
        <p:nvSpPr>
          <p:cNvPr id="381" name="Google Shape;381;p56"/>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Private</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When you declare a variable as private in a class, it signifies that it can be accessed throughout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 class but not outside of it.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15000"/>
              </a:lnSpc>
              <a:spcBef>
                <a:spcPts val="0"/>
              </a:spcBef>
              <a:spcAft>
                <a:spcPts val="0"/>
              </a:spcAft>
              <a:buClr>
                <a:srgbClr val="000000"/>
              </a:buClr>
              <a:buSzPts val="2400"/>
              <a:buFont typeface="Calibri"/>
              <a:buChar char="●"/>
            </a:pPr>
            <a:r>
              <a:rPr lang="en" sz="2400" b="0" i="0" u="none" strike="noStrike" cap="none">
                <a:solidFill>
                  <a:srgbClr val="000000"/>
                </a:solidFill>
                <a:latin typeface="Calibri"/>
                <a:ea typeface="Calibri"/>
                <a:cs typeface="Calibri"/>
                <a:sym typeface="Calibri"/>
              </a:rPr>
              <a:t>You can’t access it from another </a:t>
            </a:r>
            <a:endParaRPr sz="2400" b="0" i="0" u="none" strike="noStrike" cap="none">
              <a:solidFill>
                <a:srgbClr val="000000"/>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class.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82" name="Google Shape;382;p56"/>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3" name="Google Shape;383;p56"/>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84" name="Google Shape;384;p56"/>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Private Access Modifier</a:t>
            </a:r>
            <a:endParaRPr sz="3000" b="1" i="0" u="none" strike="noStrike" cap="none">
              <a:solidFill>
                <a:srgbClr val="FFFFFF"/>
              </a:solidFill>
              <a:latin typeface="Calibri"/>
              <a:ea typeface="Calibri"/>
              <a:cs typeface="Calibri"/>
              <a:sym typeface="Calibri"/>
            </a:endParaRPr>
          </a:p>
        </p:txBody>
      </p:sp>
      <p:pic>
        <p:nvPicPr>
          <p:cNvPr id="385" name="Google Shape;385;p56" descr="Cyber security concept. Lock symbol from lines and triangles, point connecting network on blue background. Illustration vector"/>
          <p:cNvPicPr preferRelativeResize="0"/>
          <p:nvPr/>
        </p:nvPicPr>
        <p:blipFill rotWithShape="1">
          <a:blip r:embed="rId3">
            <a:alphaModFix/>
          </a:blip>
          <a:srcRect/>
          <a:stretch/>
        </p:blipFill>
        <p:spPr>
          <a:xfrm>
            <a:off x="5528475" y="2294700"/>
            <a:ext cx="3173475" cy="2089200"/>
          </a:xfrm>
          <a:prstGeom prst="rect">
            <a:avLst/>
          </a:prstGeom>
          <a:noFill/>
          <a:ln>
            <a:noFill/>
          </a:ln>
        </p:spPr>
      </p:pic>
    </p:spTree>
    <p:extLst>
      <p:ext uri="{BB962C8B-B14F-4D97-AF65-F5344CB8AC3E}">
        <p14:creationId xmlns:p14="http://schemas.microsoft.com/office/powerpoint/2010/main" val="32892858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9"/>
        <p:cNvGrpSpPr/>
        <p:nvPr/>
      </p:nvGrpSpPr>
      <p:grpSpPr>
        <a:xfrm>
          <a:off x="0" y="0"/>
          <a:ext cx="0" cy="0"/>
          <a:chOff x="0" y="0"/>
          <a:chExt cx="0" cy="0"/>
        </a:xfrm>
      </p:grpSpPr>
      <p:sp>
        <p:nvSpPr>
          <p:cNvPr id="390" name="Google Shape;390;p57"/>
          <p:cNvSpPr txBox="1"/>
          <p:nvPr/>
        </p:nvSpPr>
        <p:spPr>
          <a:xfrm>
            <a:off x="507300" y="1220575"/>
            <a:ext cx="8014500" cy="25650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When a method is declared private, it cannot be accessed by creating an object outside the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class. </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457200" marR="0" lvl="0" indent="-381000" algn="l" rtl="0">
              <a:lnSpc>
                <a:spcPct val="115000"/>
              </a:lnSpc>
              <a:spcBef>
                <a:spcPts val="0"/>
              </a:spcBef>
              <a:spcAft>
                <a:spcPts val="0"/>
              </a:spcAft>
              <a:buClr>
                <a:schemeClr val="dk1"/>
              </a:buClr>
              <a:buSzPts val="2400"/>
              <a:buFont typeface="Calibri"/>
              <a:buChar char="●"/>
            </a:pPr>
            <a:r>
              <a:rPr lang="en" sz="2400" b="0" i="0" u="none" strike="noStrike" cap="none">
                <a:solidFill>
                  <a:schemeClr val="dk1"/>
                </a:solidFill>
                <a:latin typeface="Calibri"/>
                <a:ea typeface="Calibri"/>
                <a:cs typeface="Calibri"/>
                <a:sym typeface="Calibri"/>
              </a:rPr>
              <a:t>It is restricted only to the class </a:t>
            </a:r>
            <a:endParaRPr sz="24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alibri"/>
                <a:ea typeface="Calibri"/>
                <a:cs typeface="Calibri"/>
                <a:sym typeface="Calibri"/>
              </a:rPr>
              <a:t>that contains it.</a:t>
            </a:r>
            <a:endParaRPr sz="2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1" name="Google Shape;391;p57"/>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2" name="Google Shape;392;p57"/>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93" name="Google Shape;393;p5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394" name="Google Shape;394;p57" descr="Digital crime by an anonymous hacker"/>
          <p:cNvPicPr preferRelativeResize="0"/>
          <p:nvPr/>
        </p:nvPicPr>
        <p:blipFill rotWithShape="1">
          <a:blip r:embed="rId3">
            <a:alphaModFix/>
          </a:blip>
          <a:srcRect/>
          <a:stretch/>
        </p:blipFill>
        <p:spPr>
          <a:xfrm>
            <a:off x="5404650" y="1963750"/>
            <a:ext cx="3193350" cy="2464199"/>
          </a:xfrm>
          <a:prstGeom prst="rect">
            <a:avLst/>
          </a:prstGeom>
          <a:noFill/>
          <a:ln>
            <a:noFill/>
          </a:ln>
        </p:spPr>
      </p:pic>
      <p:sp>
        <p:nvSpPr>
          <p:cNvPr id="395" name="Google Shape;395;p57"/>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Private Access Modifier</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5173233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9"/>
        <p:cNvGrpSpPr/>
        <p:nvPr/>
      </p:nvGrpSpPr>
      <p:grpSpPr>
        <a:xfrm>
          <a:off x="0" y="0"/>
          <a:ext cx="0" cy="0"/>
          <a:chOff x="0" y="0"/>
          <a:chExt cx="0" cy="0"/>
        </a:xfrm>
      </p:grpSpPr>
      <p:sp>
        <p:nvSpPr>
          <p:cNvPr id="400" name="Google Shape;400;p58"/>
          <p:cNvSpPr txBox="1"/>
          <p:nvPr/>
        </p:nvSpPr>
        <p:spPr>
          <a:xfrm>
            <a:off x="420550" y="89832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Suppose there is any circle class which has an area method inside it taking radius as input.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01" name="Google Shape;401;p58"/>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2" name="Google Shape;402;p58"/>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03" name="Google Shape;403;p5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04" name="Google Shape;404;p58"/>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Private Access Modifier</a:t>
            </a:r>
            <a:endParaRPr sz="3000" b="1" i="0" u="none" strike="noStrike" cap="none">
              <a:solidFill>
                <a:srgbClr val="FFFFFF"/>
              </a:solidFill>
              <a:latin typeface="Calibri"/>
              <a:ea typeface="Calibri"/>
              <a:cs typeface="Calibri"/>
              <a:sym typeface="Calibri"/>
            </a:endParaRPr>
          </a:p>
        </p:txBody>
      </p:sp>
      <p:pic>
        <p:nvPicPr>
          <p:cNvPr id="405" name="Google Shape;405;p58"/>
          <p:cNvPicPr preferRelativeResize="0"/>
          <p:nvPr/>
        </p:nvPicPr>
        <p:blipFill rotWithShape="1">
          <a:blip r:embed="rId3">
            <a:alphaModFix/>
          </a:blip>
          <a:srcRect/>
          <a:stretch/>
        </p:blipFill>
        <p:spPr>
          <a:xfrm>
            <a:off x="2230925" y="2372525"/>
            <a:ext cx="4025675" cy="2485925"/>
          </a:xfrm>
          <a:prstGeom prst="rect">
            <a:avLst/>
          </a:prstGeom>
          <a:noFill/>
          <a:ln>
            <a:noFill/>
          </a:ln>
        </p:spPr>
      </p:pic>
    </p:spTree>
    <p:extLst>
      <p:ext uri="{BB962C8B-B14F-4D97-AF65-F5344CB8AC3E}">
        <p14:creationId xmlns:p14="http://schemas.microsoft.com/office/powerpoint/2010/main" val="738280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9"/>
        <p:cNvGrpSpPr/>
        <p:nvPr/>
      </p:nvGrpSpPr>
      <p:grpSpPr>
        <a:xfrm>
          <a:off x="0" y="0"/>
          <a:ext cx="0" cy="0"/>
          <a:chOff x="0" y="0"/>
          <a:chExt cx="0" cy="0"/>
        </a:xfrm>
      </p:grpSpPr>
      <p:sp>
        <p:nvSpPr>
          <p:cNvPr id="410" name="Google Shape;410;p59"/>
          <p:cNvSpPr txBox="1"/>
          <p:nvPr/>
        </p:nvSpPr>
        <p:spPr>
          <a:xfrm>
            <a:off x="420550" y="89832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Now we create an object for circle class in our main class and specify the value of radius in it. Main class also contains a </a:t>
            </a:r>
            <a:r>
              <a:rPr lang="en" sz="2400" b="1" i="0" u="none" strike="noStrike" cap="none">
                <a:solidFill>
                  <a:srgbClr val="000000"/>
                </a:solidFill>
                <a:latin typeface="Calibri"/>
                <a:ea typeface="Calibri"/>
                <a:cs typeface="Calibri"/>
                <a:sym typeface="Calibri"/>
              </a:rPr>
              <a:t>printCircle</a:t>
            </a:r>
            <a:r>
              <a:rPr lang="en" sz="2400" b="0" i="0" u="none" strike="noStrike" cap="none">
                <a:solidFill>
                  <a:srgbClr val="000000"/>
                </a:solidFill>
                <a:latin typeface="Calibri"/>
                <a:ea typeface="Calibri"/>
                <a:cs typeface="Calibri"/>
                <a:sym typeface="Calibri"/>
              </a:rPr>
              <a:t> method.</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11" name="Google Shape;411;p59"/>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2" name="Google Shape;412;p59"/>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13" name="Google Shape;413;p5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14" name="Google Shape;414;p59"/>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Private Access Modifier</a:t>
            </a:r>
            <a:endParaRPr sz="3000" b="1" i="0" u="none" strike="noStrike" cap="none">
              <a:solidFill>
                <a:srgbClr val="FFFFFF"/>
              </a:solidFill>
              <a:latin typeface="Calibri"/>
              <a:ea typeface="Calibri"/>
              <a:cs typeface="Calibri"/>
              <a:sym typeface="Calibri"/>
            </a:endParaRPr>
          </a:p>
        </p:txBody>
      </p:sp>
      <p:pic>
        <p:nvPicPr>
          <p:cNvPr id="415" name="Google Shape;415;p59"/>
          <p:cNvPicPr preferRelativeResize="0"/>
          <p:nvPr/>
        </p:nvPicPr>
        <p:blipFill rotWithShape="1">
          <a:blip r:embed="rId3">
            <a:alphaModFix/>
          </a:blip>
          <a:srcRect/>
          <a:stretch/>
        </p:blipFill>
        <p:spPr>
          <a:xfrm>
            <a:off x="507300" y="2367225"/>
            <a:ext cx="4500225" cy="2615150"/>
          </a:xfrm>
          <a:prstGeom prst="rect">
            <a:avLst/>
          </a:prstGeom>
          <a:noFill/>
          <a:ln>
            <a:noFill/>
          </a:ln>
        </p:spPr>
      </p:pic>
      <p:sp>
        <p:nvSpPr>
          <p:cNvPr id="416" name="Google Shape;416;p59"/>
          <p:cNvSpPr txBox="1"/>
          <p:nvPr/>
        </p:nvSpPr>
        <p:spPr>
          <a:xfrm>
            <a:off x="6172200" y="2367225"/>
            <a:ext cx="2971800" cy="83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 sz="2200" b="0" i="0" u="none" strike="noStrike" cap="none">
                <a:solidFill>
                  <a:srgbClr val="000000"/>
                </a:solidFill>
                <a:latin typeface="Arial"/>
                <a:ea typeface="Arial"/>
                <a:cs typeface="Arial"/>
                <a:sym typeface="Arial"/>
              </a:rPr>
              <a:t>Initially area will be computed  by printCircle method using this specified value of radius</a:t>
            </a:r>
            <a:r>
              <a:rPr lang="en" sz="1200" b="0" i="0" u="none" strike="noStrike" cap="none">
                <a:solidFill>
                  <a:srgbClr val="000000"/>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p:txBody>
      </p:sp>
      <p:sp>
        <p:nvSpPr>
          <p:cNvPr id="417" name="Google Shape;417;p59"/>
          <p:cNvSpPr/>
          <p:nvPr/>
        </p:nvSpPr>
        <p:spPr>
          <a:xfrm>
            <a:off x="5007525" y="2955200"/>
            <a:ext cx="1189800" cy="3315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314780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1"/>
        <p:cNvGrpSpPr/>
        <p:nvPr/>
      </p:nvGrpSpPr>
      <p:grpSpPr>
        <a:xfrm>
          <a:off x="0" y="0"/>
          <a:ext cx="0" cy="0"/>
          <a:chOff x="0" y="0"/>
          <a:chExt cx="0" cy="0"/>
        </a:xfrm>
      </p:grpSpPr>
      <p:sp>
        <p:nvSpPr>
          <p:cNvPr id="422" name="Google Shape;422;p60"/>
          <p:cNvSpPr txBox="1"/>
          <p:nvPr/>
        </p:nvSpPr>
        <p:spPr>
          <a:xfrm>
            <a:off x="420550" y="89832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Here the program will work smoothly and return us the correct area for our specified radius but if by mistake we specify different radius inside </a:t>
            </a:r>
            <a:r>
              <a:rPr lang="en" sz="2400" b="1" i="0" u="none" strike="noStrike" cap="none">
                <a:solidFill>
                  <a:srgbClr val="000000"/>
                </a:solidFill>
                <a:latin typeface="Calibri"/>
                <a:ea typeface="Calibri"/>
                <a:cs typeface="Calibri"/>
                <a:sym typeface="Calibri"/>
              </a:rPr>
              <a:t>printCircle </a:t>
            </a:r>
            <a:r>
              <a:rPr lang="en" sz="2400" b="0" i="0" u="none" strike="noStrike" cap="none">
                <a:solidFill>
                  <a:srgbClr val="000000"/>
                </a:solidFill>
                <a:latin typeface="Calibri"/>
                <a:ea typeface="Calibri"/>
                <a:cs typeface="Calibri"/>
                <a:sym typeface="Calibri"/>
              </a:rPr>
              <a:t>method then that radius will override our specified radius.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 area will be computed using this radius now which we don’t want.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23" name="Google Shape;423;p60"/>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4" name="Google Shape;424;p60"/>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25" name="Google Shape;425;p6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26" name="Google Shape;426;p60"/>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Private Access Modifier</a:t>
            </a:r>
            <a:endParaRPr sz="3000" b="1" i="0" u="none" strike="noStrike" cap="none">
              <a:solidFill>
                <a:srgbClr val="FFFFFF"/>
              </a:solidFill>
              <a:latin typeface="Calibri"/>
              <a:ea typeface="Calibri"/>
              <a:cs typeface="Calibri"/>
              <a:sym typeface="Calibri"/>
            </a:endParaRPr>
          </a:p>
        </p:txBody>
      </p:sp>
      <p:pic>
        <p:nvPicPr>
          <p:cNvPr id="427" name="Google Shape;427;p60"/>
          <p:cNvPicPr preferRelativeResize="0"/>
          <p:nvPr/>
        </p:nvPicPr>
        <p:blipFill rotWithShape="1">
          <a:blip r:embed="rId3">
            <a:alphaModFix/>
          </a:blip>
          <a:srcRect/>
          <a:stretch/>
        </p:blipFill>
        <p:spPr>
          <a:xfrm>
            <a:off x="2185025" y="2797725"/>
            <a:ext cx="4718425" cy="1242700"/>
          </a:xfrm>
          <a:prstGeom prst="rect">
            <a:avLst/>
          </a:prstGeom>
          <a:noFill/>
          <a:ln>
            <a:noFill/>
          </a:ln>
        </p:spPr>
      </p:pic>
      <p:sp>
        <p:nvSpPr>
          <p:cNvPr id="428" name="Google Shape;428;p60"/>
          <p:cNvSpPr/>
          <p:nvPr/>
        </p:nvSpPr>
        <p:spPr>
          <a:xfrm>
            <a:off x="995225" y="3153425"/>
            <a:ext cx="1189800" cy="309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269636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2"/>
        <p:cNvGrpSpPr/>
        <p:nvPr/>
      </p:nvGrpSpPr>
      <p:grpSpPr>
        <a:xfrm>
          <a:off x="0" y="0"/>
          <a:ext cx="0" cy="0"/>
          <a:chOff x="0" y="0"/>
          <a:chExt cx="0" cy="0"/>
        </a:xfrm>
      </p:grpSpPr>
      <p:sp>
        <p:nvSpPr>
          <p:cNvPr id="433" name="Google Shape;433;p61"/>
          <p:cNvSpPr txBox="1"/>
          <p:nvPr/>
        </p:nvSpPr>
        <p:spPr>
          <a:xfrm>
            <a:off x="420550" y="89832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This is happening because the radius attribute in our Circle class is public.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34" name="Google Shape;434;p61"/>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5" name="Google Shape;435;p61"/>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36" name="Google Shape;436;p6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37" name="Google Shape;437;p61"/>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Private Access Modifier</a:t>
            </a:r>
            <a:endParaRPr sz="3000" b="1" i="0" u="none" strike="noStrike" cap="none">
              <a:solidFill>
                <a:srgbClr val="FFFFFF"/>
              </a:solidFill>
              <a:latin typeface="Calibri"/>
              <a:ea typeface="Calibri"/>
              <a:cs typeface="Calibri"/>
              <a:sym typeface="Calibri"/>
            </a:endParaRPr>
          </a:p>
        </p:txBody>
      </p:sp>
      <p:pic>
        <p:nvPicPr>
          <p:cNvPr id="438" name="Google Shape;438;p61"/>
          <p:cNvPicPr preferRelativeResize="0"/>
          <p:nvPr/>
        </p:nvPicPr>
        <p:blipFill rotWithShape="1">
          <a:blip r:embed="rId3">
            <a:alphaModFix/>
          </a:blip>
          <a:srcRect/>
          <a:stretch/>
        </p:blipFill>
        <p:spPr>
          <a:xfrm>
            <a:off x="3681000" y="2062700"/>
            <a:ext cx="4025675" cy="2485925"/>
          </a:xfrm>
          <a:prstGeom prst="rect">
            <a:avLst/>
          </a:prstGeom>
          <a:noFill/>
          <a:ln>
            <a:noFill/>
          </a:ln>
        </p:spPr>
      </p:pic>
      <p:sp>
        <p:nvSpPr>
          <p:cNvPr id="439" name="Google Shape;439;p61"/>
          <p:cNvSpPr txBox="1"/>
          <p:nvPr/>
        </p:nvSpPr>
        <p:spPr>
          <a:xfrm>
            <a:off x="507300" y="2206125"/>
            <a:ext cx="7138800" cy="83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 sz="2100" b="0" i="0" u="none" strike="noStrike" cap="none">
                <a:solidFill>
                  <a:srgbClr val="000000"/>
                </a:solidFill>
                <a:latin typeface="Arial"/>
                <a:ea typeface="Arial"/>
                <a:cs typeface="Arial"/>
                <a:sym typeface="Arial"/>
              </a:rPr>
              <a:t>Radius is public</a:t>
            </a:r>
            <a:endParaRPr sz="2400" b="0" i="0" u="none" strike="noStrike" cap="none">
              <a:solidFill>
                <a:srgbClr val="000000"/>
              </a:solidFill>
              <a:latin typeface="Arial"/>
              <a:ea typeface="Arial"/>
              <a:cs typeface="Arial"/>
              <a:sym typeface="Arial"/>
            </a:endParaRPr>
          </a:p>
        </p:txBody>
      </p:sp>
      <p:sp>
        <p:nvSpPr>
          <p:cNvPr id="440" name="Google Shape;440;p61"/>
          <p:cNvSpPr/>
          <p:nvPr/>
        </p:nvSpPr>
        <p:spPr>
          <a:xfrm>
            <a:off x="2491200" y="2328750"/>
            <a:ext cx="1189800" cy="243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436679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4"/>
        <p:cNvGrpSpPr/>
        <p:nvPr/>
      </p:nvGrpSpPr>
      <p:grpSpPr>
        <a:xfrm>
          <a:off x="0" y="0"/>
          <a:ext cx="0" cy="0"/>
          <a:chOff x="0" y="0"/>
          <a:chExt cx="0" cy="0"/>
        </a:xfrm>
      </p:grpSpPr>
      <p:sp>
        <p:nvSpPr>
          <p:cNvPr id="445" name="Google Shape;445;p62"/>
          <p:cNvSpPr txBox="1"/>
          <p:nvPr/>
        </p:nvSpPr>
        <p:spPr>
          <a:xfrm>
            <a:off x="408150" y="636900"/>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200"/>
              <a:buFont typeface="Arial"/>
              <a:buNone/>
            </a:pPr>
            <a:r>
              <a:rPr lang="en" sz="2200" b="0" i="0" u="none" strike="noStrike" cap="none">
                <a:solidFill>
                  <a:srgbClr val="000000"/>
                </a:solidFill>
                <a:latin typeface="Calibri"/>
                <a:ea typeface="Calibri"/>
                <a:cs typeface="Calibri"/>
                <a:sym typeface="Calibri"/>
              </a:rPr>
              <a:t>Hence if we change</a:t>
            </a:r>
            <a:r>
              <a:rPr lang="en" sz="2200" b="1" i="0" u="none" strike="noStrike" cap="none">
                <a:solidFill>
                  <a:srgbClr val="000000"/>
                </a:solidFill>
                <a:latin typeface="Calibri"/>
                <a:ea typeface="Calibri"/>
                <a:cs typeface="Calibri"/>
                <a:sym typeface="Calibri"/>
              </a:rPr>
              <a:t> public to private</a:t>
            </a:r>
            <a:r>
              <a:rPr lang="en" sz="2200" b="0" i="0" u="none" strike="noStrike" cap="none">
                <a:solidFill>
                  <a:srgbClr val="000000"/>
                </a:solidFill>
                <a:latin typeface="Calibri"/>
                <a:ea typeface="Calibri"/>
                <a:cs typeface="Calibri"/>
                <a:sym typeface="Calibri"/>
              </a:rPr>
              <a:t> than nothing can override our specified radius as it can’t be changed outside Circle class. Even if we write other radius in printCircle as before, our radius will still not be changed.</a:t>
            </a:r>
            <a:endParaRPr sz="22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46" name="Google Shape;446;p62"/>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7" name="Google Shape;447;p62"/>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48" name="Google Shape;448;p6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49" name="Google Shape;449;p62"/>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Private Access Modifier</a:t>
            </a:r>
            <a:endParaRPr sz="3000" b="1" i="0" u="none" strike="noStrike" cap="none">
              <a:solidFill>
                <a:srgbClr val="FFFFFF"/>
              </a:solidFill>
              <a:latin typeface="Calibri"/>
              <a:ea typeface="Calibri"/>
              <a:cs typeface="Calibri"/>
              <a:sym typeface="Calibri"/>
            </a:endParaRPr>
          </a:p>
        </p:txBody>
      </p:sp>
      <p:pic>
        <p:nvPicPr>
          <p:cNvPr id="450" name="Google Shape;450;p62"/>
          <p:cNvPicPr preferRelativeResize="0"/>
          <p:nvPr/>
        </p:nvPicPr>
        <p:blipFill rotWithShape="1">
          <a:blip r:embed="rId3">
            <a:alphaModFix/>
          </a:blip>
          <a:srcRect/>
          <a:stretch/>
        </p:blipFill>
        <p:spPr>
          <a:xfrm>
            <a:off x="3086100" y="2243300"/>
            <a:ext cx="4171525" cy="2664700"/>
          </a:xfrm>
          <a:prstGeom prst="rect">
            <a:avLst/>
          </a:prstGeom>
          <a:noFill/>
          <a:ln>
            <a:noFill/>
          </a:ln>
        </p:spPr>
      </p:pic>
      <p:sp>
        <p:nvSpPr>
          <p:cNvPr id="451" name="Google Shape;451;p62"/>
          <p:cNvSpPr/>
          <p:nvPr/>
        </p:nvSpPr>
        <p:spPr>
          <a:xfrm>
            <a:off x="1896300" y="2571750"/>
            <a:ext cx="1189800" cy="243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014212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5"/>
        <p:cNvGrpSpPr/>
        <p:nvPr/>
      </p:nvGrpSpPr>
      <p:grpSpPr>
        <a:xfrm>
          <a:off x="0" y="0"/>
          <a:ext cx="0" cy="0"/>
          <a:chOff x="0" y="0"/>
          <a:chExt cx="0" cy="0"/>
        </a:xfrm>
      </p:grpSpPr>
      <p:sp>
        <p:nvSpPr>
          <p:cNvPr id="456" name="Google Shape;456;p63"/>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Although, private modifier saves a variable or method implementation from getting altered but a disadvantage with the private modifier is that it does not even allow to read or print the value of the variable.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So, how to solve this problem?</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This is done using </a:t>
            </a:r>
            <a:r>
              <a:rPr lang="en" sz="2400" b="0" i="0" u="none" strike="noStrike" cap="none">
                <a:solidFill>
                  <a:srgbClr val="000000"/>
                </a:solidFill>
                <a:highlight>
                  <a:srgbClr val="FFFF00"/>
                </a:highlight>
                <a:latin typeface="Calibri"/>
                <a:ea typeface="Calibri"/>
                <a:cs typeface="Calibri"/>
                <a:sym typeface="Calibri"/>
              </a:rPr>
              <a:t>getter method</a:t>
            </a:r>
            <a:r>
              <a:rPr lang="en" sz="2400" b="0" i="0" u="none" strike="noStrike" cap="none">
                <a:solidFill>
                  <a:srgbClr val="000000"/>
                </a:solidFill>
                <a:latin typeface="Calibri"/>
                <a:ea typeface="Calibri"/>
                <a:cs typeface="Calibri"/>
                <a:sym typeface="Calibri"/>
              </a:rPr>
              <a:t>.</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57" name="Google Shape;457;p63"/>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8" name="Google Shape;458;p63"/>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59" name="Google Shape;459;p63"/>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Getter Methods</a:t>
            </a:r>
            <a:endParaRPr sz="3000" b="1" i="0" u="none" strike="noStrike" cap="none">
              <a:solidFill>
                <a:srgbClr val="FFFFFF"/>
              </a:solidFill>
              <a:latin typeface="Calibri"/>
              <a:ea typeface="Calibri"/>
              <a:cs typeface="Calibri"/>
              <a:sym typeface="Calibri"/>
            </a:endParaRPr>
          </a:p>
        </p:txBody>
      </p:sp>
      <p:pic>
        <p:nvPicPr>
          <p:cNvPr id="460" name="Google Shape;460;p63" descr="Thinking. Businessman solving a problem"/>
          <p:cNvPicPr preferRelativeResize="0"/>
          <p:nvPr/>
        </p:nvPicPr>
        <p:blipFill rotWithShape="1">
          <a:blip r:embed="rId3">
            <a:alphaModFix/>
          </a:blip>
          <a:srcRect/>
          <a:stretch/>
        </p:blipFill>
        <p:spPr>
          <a:xfrm>
            <a:off x="5614500" y="2691475"/>
            <a:ext cx="2814799" cy="2082951"/>
          </a:xfrm>
          <a:prstGeom prst="rect">
            <a:avLst/>
          </a:prstGeom>
          <a:noFill/>
          <a:ln>
            <a:noFill/>
          </a:ln>
        </p:spPr>
      </p:pic>
    </p:spTree>
    <p:extLst>
      <p:ext uri="{BB962C8B-B14F-4D97-AF65-F5344CB8AC3E}">
        <p14:creationId xmlns:p14="http://schemas.microsoft.com/office/powerpoint/2010/main" val="4690492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4"/>
        <p:cNvGrpSpPr/>
        <p:nvPr/>
      </p:nvGrpSpPr>
      <p:grpSpPr>
        <a:xfrm>
          <a:off x="0" y="0"/>
          <a:ext cx="0" cy="0"/>
          <a:chOff x="0" y="0"/>
          <a:chExt cx="0" cy="0"/>
        </a:xfrm>
      </p:grpSpPr>
      <p:sp>
        <p:nvSpPr>
          <p:cNvPr id="465" name="Google Shape;465;p64"/>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6" name="Google Shape;466;p64"/>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7" name="Google Shape;467;p6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sp>
        <p:nvSpPr>
          <p:cNvPr id="468" name="Google Shape;468;p64"/>
          <p:cNvSpPr txBox="1"/>
          <p:nvPr/>
        </p:nvSpPr>
        <p:spPr>
          <a:xfrm>
            <a:off x="507300" y="915775"/>
            <a:ext cx="80145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sng" strike="noStrike" cap="none">
                <a:solidFill>
                  <a:srgbClr val="000000"/>
                </a:solidFill>
                <a:latin typeface="Calibri"/>
                <a:ea typeface="Calibri"/>
                <a:cs typeface="Calibri"/>
                <a:sym typeface="Calibri"/>
              </a:rPr>
              <a:t>Getter methods</a:t>
            </a: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Getter methods are used to access private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variables from outside the class in which </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they are declared.</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sng"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469" name="Google Shape;469;p64" descr="Get Value Crossword on white background"/>
          <p:cNvPicPr preferRelativeResize="0"/>
          <p:nvPr/>
        </p:nvPicPr>
        <p:blipFill rotWithShape="1">
          <a:blip r:embed="rId3">
            <a:alphaModFix/>
          </a:blip>
          <a:srcRect/>
          <a:stretch/>
        </p:blipFill>
        <p:spPr>
          <a:xfrm>
            <a:off x="6308025" y="1945850"/>
            <a:ext cx="2440075" cy="1997725"/>
          </a:xfrm>
          <a:prstGeom prst="rect">
            <a:avLst/>
          </a:prstGeom>
          <a:noFill/>
          <a:ln>
            <a:noFill/>
          </a:ln>
        </p:spPr>
      </p:pic>
      <p:sp>
        <p:nvSpPr>
          <p:cNvPr id="470" name="Google Shape;470;p64"/>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Getter Methods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3629126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4"/>
        <p:cNvGrpSpPr/>
        <p:nvPr/>
      </p:nvGrpSpPr>
      <p:grpSpPr>
        <a:xfrm>
          <a:off x="0" y="0"/>
          <a:ext cx="0" cy="0"/>
          <a:chOff x="0" y="0"/>
          <a:chExt cx="0" cy="0"/>
        </a:xfrm>
      </p:grpSpPr>
      <p:sp>
        <p:nvSpPr>
          <p:cNvPr id="475" name="Google Shape;475;p65"/>
          <p:cNvSpPr txBox="1"/>
          <p:nvPr/>
        </p:nvSpPr>
        <p:spPr>
          <a:xfrm>
            <a:off x="507300" y="915775"/>
            <a:ext cx="8391600" cy="256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class Demo {</a:t>
            </a:r>
            <a:endParaRPr sz="2400" b="1"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   private int var = 5; </a:t>
            </a:r>
            <a:r>
              <a:rPr lang="en" sz="2400" b="0" i="0" u="none" strike="noStrike" cap="none">
                <a:solidFill>
                  <a:srgbClr val="000000"/>
                </a:solidFill>
                <a:latin typeface="Calibri"/>
                <a:ea typeface="Calibri"/>
                <a:cs typeface="Calibri"/>
                <a:sym typeface="Calibri"/>
              </a:rPr>
              <a:t>//assigning a value to the private int variable</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1"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   public int getVar() {</a:t>
            </a:r>
            <a:endParaRPr sz="2400" b="1"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       return var;</a:t>
            </a:r>
            <a:endParaRPr sz="2400" b="1"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   }</a:t>
            </a:r>
            <a:endParaRPr sz="2400" b="1"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rgbClr val="000000"/>
                </a:solidFill>
                <a:latin typeface="Calibri"/>
                <a:ea typeface="Calibri"/>
                <a:cs typeface="Calibri"/>
                <a:sym typeface="Calibri"/>
              </a:rPr>
              <a:t>}</a:t>
            </a:r>
            <a:endParaRPr sz="2400" b="1"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000000"/>
                </a:solidFill>
                <a:latin typeface="Calibri"/>
                <a:ea typeface="Calibri"/>
                <a:cs typeface="Calibri"/>
                <a:sym typeface="Calibri"/>
              </a:rPr>
              <a:t>After this code, you can access the value assigned to this variable from outside the class.</a:t>
            </a: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476" name="Google Shape;476;p65"/>
          <p:cNvSpPr/>
          <p:nvPr/>
        </p:nvSpPr>
        <p:spPr>
          <a:xfrm>
            <a:off x="7611909" y="303609"/>
            <a:ext cx="909900" cy="24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7" name="Google Shape;477;p65"/>
          <p:cNvSpPr/>
          <p:nvPr/>
        </p:nvSpPr>
        <p:spPr>
          <a:xfrm>
            <a:off x="0" y="0"/>
            <a:ext cx="9144000" cy="636905"/>
          </a:xfrm>
          <a:custGeom>
            <a:avLst/>
            <a:gdLst/>
            <a:ahLst/>
            <a:cxnLst/>
            <a:rect l="l" t="t" r="r" b="b"/>
            <a:pathLst>
              <a:path w="9144000" h="636905" extrusionOk="0">
                <a:moveTo>
                  <a:pt x="0" y="0"/>
                </a:moveTo>
                <a:lnTo>
                  <a:pt x="9143981" y="0"/>
                </a:lnTo>
                <a:lnTo>
                  <a:pt x="9143981" y="636898"/>
                </a:lnTo>
                <a:lnTo>
                  <a:pt x="0" y="636898"/>
                </a:lnTo>
                <a:lnTo>
                  <a:pt x="0" y="0"/>
                </a:lnTo>
                <a:close/>
              </a:path>
            </a:pathLst>
          </a:custGeom>
          <a:solidFill>
            <a:srgbClr val="F4333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8" name="Google Shape;478;p6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FFFFFF"/>
              </a:solidFill>
              <a:latin typeface="Calibri"/>
              <a:ea typeface="Calibri"/>
              <a:cs typeface="Calibri"/>
              <a:sym typeface="Calibri"/>
            </a:endParaRPr>
          </a:p>
        </p:txBody>
      </p:sp>
      <p:pic>
        <p:nvPicPr>
          <p:cNvPr id="479" name="Google Shape;479;p65" descr="Projection of programming code on Indian software developer"/>
          <p:cNvPicPr preferRelativeResize="0"/>
          <p:nvPr/>
        </p:nvPicPr>
        <p:blipFill rotWithShape="1">
          <a:blip r:embed="rId3">
            <a:alphaModFix/>
          </a:blip>
          <a:srcRect/>
          <a:stretch/>
        </p:blipFill>
        <p:spPr>
          <a:xfrm>
            <a:off x="5779350" y="1933450"/>
            <a:ext cx="2884076" cy="2018850"/>
          </a:xfrm>
          <a:prstGeom prst="rect">
            <a:avLst/>
          </a:prstGeom>
          <a:noFill/>
          <a:ln>
            <a:noFill/>
          </a:ln>
        </p:spPr>
      </p:pic>
      <p:sp>
        <p:nvSpPr>
          <p:cNvPr id="480" name="Google Shape;480;p65"/>
          <p:cNvSpPr txBox="1"/>
          <p:nvPr/>
        </p:nvSpPr>
        <p:spPr>
          <a:xfrm>
            <a:off x="507300" y="14350"/>
            <a:ext cx="5953800" cy="8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FFFFFF"/>
                </a:solidFill>
                <a:latin typeface="Calibri"/>
                <a:ea typeface="Calibri"/>
                <a:cs typeface="Calibri"/>
                <a:sym typeface="Calibri"/>
              </a:rPr>
              <a:t>Getter Methods</a:t>
            </a:r>
            <a:endParaRPr sz="3000" b="1"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60031264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118</Slides>
  <Notes>118</Notes>
  <HiddenSlides>0</HiddenSlides>
  <ScaleCrop>false</ScaleCrop>
  <HeadingPairs>
    <vt:vector size="4" baseType="variant">
      <vt:variant>
        <vt:lpstr>Theme</vt:lpstr>
      </vt:variant>
      <vt:variant>
        <vt:i4>2</vt:i4>
      </vt:variant>
      <vt:variant>
        <vt:lpstr>Slide Titles</vt:lpstr>
      </vt:variant>
      <vt:variant>
        <vt:i4>118</vt:i4>
      </vt:variant>
    </vt:vector>
  </HeadingPairs>
  <TitlesOfParts>
    <vt:vector size="120" baseType="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12</cp:revision>
  <dcterms:modified xsi:type="dcterms:W3CDTF">2021-01-06T07:09:35Z</dcterms:modified>
</cp:coreProperties>
</file>